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61" r:id="rId6"/>
    <p:sldId id="264" r:id="rId7"/>
    <p:sldId id="262" r:id="rId8"/>
    <p:sldId id="278" r:id="rId9"/>
    <p:sldId id="272" r:id="rId10"/>
    <p:sldId id="263" r:id="rId11"/>
    <p:sldId id="259" r:id="rId12"/>
    <p:sldId id="265" r:id="rId13"/>
    <p:sldId id="266" r:id="rId14"/>
    <p:sldId id="267" r:id="rId15"/>
    <p:sldId id="268" r:id="rId16"/>
    <p:sldId id="270" r:id="rId17"/>
    <p:sldId id="271" r:id="rId18"/>
    <p:sldId id="273" r:id="rId19"/>
    <p:sldId id="274" r:id="rId20"/>
    <p:sldId id="275" r:id="rId21"/>
    <p:sldId id="280"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AC02F12-C4CB-48DF-B0CE-FFC85AC5DF05}" type="datetimeFigureOut">
              <a:rPr lang="en-GB" smtClean="0"/>
              <a:t>30/09/2020</a:t>
            </a:fld>
            <a:endParaRPr lang="en-GB"/>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4BF0F38-5FFD-43CD-8BB2-A2B7C37D6190}" type="slidenum">
              <a:rPr lang="en-GB" smtClean="0"/>
              <a:t>‹#›</a:t>
            </a:fld>
            <a:endParaRPr lang="en-GB"/>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C02F12-C4CB-48DF-B0CE-FFC85AC5DF05}" type="datetimeFigureOut">
              <a:rPr lang="en-GB" smtClean="0"/>
              <a:t>30/09/2020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4BF0F38-5FFD-43CD-8BB2-A2B7C37D619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C02F12-C4CB-48DF-B0CE-FFC85AC5DF05}" type="datetimeFigureOut">
              <a:rPr lang="en-GB" smtClean="0"/>
              <a:t>30/09/2020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4BF0F38-5FFD-43CD-8BB2-A2B7C37D619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C02F12-C4CB-48DF-B0CE-FFC85AC5DF05}" type="datetimeFigureOut">
              <a:rPr lang="en-GB" smtClean="0"/>
              <a:t>30/09/2020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4BF0F38-5FFD-43CD-8BB2-A2B7C37D619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AC02F12-C4CB-48DF-B0CE-FFC85AC5DF05}" type="datetimeFigureOut">
              <a:rPr lang="en-GB" smtClean="0"/>
              <a:t>30/09/2020</a:t>
            </a:fld>
            <a:endParaRPr lang="en-GB"/>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4BF0F38-5FFD-43CD-8BB2-A2B7C37D6190}" type="slidenum">
              <a:rPr lang="en-GB" smtClean="0"/>
              <a:t>‹#›</a:t>
            </a:fld>
            <a:endParaRPr lang="en-GB"/>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AC02F12-C4CB-48DF-B0CE-FFC85AC5DF05}" type="datetimeFigureOut">
              <a:rPr lang="en-GB" smtClean="0"/>
              <a:t>30/09/2020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a:xfrm>
            <a:off x="8641080" y="6514568"/>
            <a:ext cx="464288" cy="274320"/>
          </a:xfrm>
        </p:spPr>
        <p:txBody>
          <a:bodyPr/>
          <a:lstStyle>
            <a:extLst/>
          </a:lstStyle>
          <a:p>
            <a:fld id="{D4BF0F38-5FFD-43CD-8BB2-A2B7C37D6190}" type="slidenum">
              <a:rPr lang="en-GB" smtClean="0"/>
              <a:t>‹#›</a:t>
            </a:fld>
            <a:endParaRPr lang="en-GB"/>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AC02F12-C4CB-48DF-B0CE-FFC85AC5DF05}" type="datetimeFigureOut">
              <a:rPr lang="en-GB" smtClean="0"/>
              <a:t>30/09/2020</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a:xfrm>
            <a:off x="8641080" y="6514568"/>
            <a:ext cx="464288" cy="274320"/>
          </a:xfrm>
        </p:spPr>
        <p:txBody>
          <a:bodyPr/>
          <a:lstStyle>
            <a:extLst/>
          </a:lstStyle>
          <a:p>
            <a:fld id="{D4BF0F38-5FFD-43CD-8BB2-A2B7C37D619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AC02F12-C4CB-48DF-B0CE-FFC85AC5DF05}" type="datetimeFigureOut">
              <a:rPr lang="en-GB" smtClean="0"/>
              <a:t>30/09/2020</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D4BF0F38-5FFD-43CD-8BB2-A2B7C37D6190}" type="slidenum">
              <a:rPr lang="en-GB" smtClean="0"/>
              <a:t>‹#›</a:t>
            </a:fld>
            <a:endParaRPr lang="en-GB"/>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AC02F12-C4CB-48DF-B0CE-FFC85AC5DF05}" type="datetimeFigureOut">
              <a:rPr lang="en-GB" smtClean="0"/>
              <a:t>30/09/2020</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D4BF0F38-5FFD-43CD-8BB2-A2B7C37D619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AC02F12-C4CB-48DF-B0CE-FFC85AC5DF05}" type="datetimeFigureOut">
              <a:rPr lang="en-GB" smtClean="0"/>
              <a:t>30/09/2020</a:t>
            </a:fld>
            <a:endParaRPr lang="en-GB"/>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4BF0F38-5FFD-43CD-8BB2-A2B7C37D6190}" type="slidenum">
              <a:rPr lang="en-GB" smtClean="0"/>
              <a:t>‹#›</a:t>
            </a:fld>
            <a:endParaRPr lang="en-GB"/>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AC02F12-C4CB-48DF-B0CE-FFC85AC5DF05}" type="datetimeFigureOut">
              <a:rPr lang="en-GB" smtClean="0"/>
              <a:t>30/09/2020</a:t>
            </a:fld>
            <a:endParaRPr lang="en-GB"/>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4BF0F38-5FFD-43CD-8BB2-A2B7C37D6190}" type="slidenum">
              <a:rPr lang="en-GB" smtClean="0"/>
              <a:t>‹#›</a:t>
            </a:fld>
            <a:endParaRPr lang="en-GB"/>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AC02F12-C4CB-48DF-B0CE-FFC85AC5DF05}" type="datetimeFigureOut">
              <a:rPr lang="en-GB" smtClean="0"/>
              <a:t>30/09/2020</a:t>
            </a:fld>
            <a:endParaRPr lang="en-GB"/>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4BF0F38-5FFD-43CD-8BB2-A2B7C37D6190}" type="slidenum">
              <a:rPr lang="en-GB" smtClean="0"/>
              <a:t>‹#›</a:t>
            </a:fld>
            <a:endParaRPr lang="en-GB"/>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partacus.schoolnet.co.uk/FWWwestern.htm"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www.spartacus.schoolnet.co.uk/FWWfrontline.ht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a:t>
            </a:r>
            <a:r>
              <a:rPr lang="en-GB" dirty="0" smtClean="0"/>
              <a:t>ife in the Trenches in </a:t>
            </a:r>
            <a:br>
              <a:rPr lang="en-GB" dirty="0" smtClean="0"/>
            </a:br>
            <a:r>
              <a:rPr lang="en-GB" dirty="0" smtClean="0"/>
              <a:t>The Great War</a:t>
            </a:r>
            <a:endParaRPr lang="en-GB" dirty="0"/>
          </a:p>
        </p:txBody>
      </p:sp>
      <p:sp>
        <p:nvSpPr>
          <p:cNvPr id="3" name="Subtitle 2"/>
          <p:cNvSpPr>
            <a:spLocks noGrp="1"/>
          </p:cNvSpPr>
          <p:nvPr>
            <p:ph type="subTitle" idx="1"/>
          </p:nvPr>
        </p:nvSpPr>
        <p:spPr/>
        <p:txBody>
          <a:bodyPr/>
          <a:lstStyle/>
          <a:p>
            <a:r>
              <a:rPr lang="en-GB" dirty="0" smtClean="0"/>
              <a:t>What was it like to be a soldier in French and Belgian trenches? </a:t>
            </a:r>
            <a:endParaRPr lang="en-GB" dirty="0"/>
          </a:p>
        </p:txBody>
      </p:sp>
    </p:spTree>
    <p:extLst>
      <p:ext uri="{BB962C8B-B14F-4D97-AF65-F5344CB8AC3E}">
        <p14:creationId xmlns:p14="http://schemas.microsoft.com/office/powerpoint/2010/main" val="2240719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was life like in the trenches?</a:t>
            </a:r>
            <a:endParaRPr lang="en-GB" dirty="0"/>
          </a:p>
        </p:txBody>
      </p:sp>
      <p:pic>
        <p:nvPicPr>
          <p:cNvPr id="5122" name="Picture 2" descr="http://media-cache-ak0.pinimg.com/736x/e9/30/63/e93063fb23c8b5fbd33cccfeb68c38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6146304" cy="45178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6074660"/>
            <a:ext cx="8136904" cy="646331"/>
          </a:xfrm>
          <a:prstGeom prst="rect">
            <a:avLst/>
          </a:prstGeom>
          <a:noFill/>
        </p:spPr>
        <p:txBody>
          <a:bodyPr wrap="square" rtlCol="0">
            <a:spAutoFit/>
          </a:bodyPr>
          <a:lstStyle/>
          <a:p>
            <a:r>
              <a:rPr lang="en-GB" dirty="0" smtClean="0"/>
              <a:t>This is how soldiers would sleep – in dug-out sections of the trench, supported by sand bags.</a:t>
            </a:r>
            <a:endParaRPr lang="en-GB" dirty="0"/>
          </a:p>
        </p:txBody>
      </p:sp>
    </p:spTree>
    <p:extLst>
      <p:ext uri="{BB962C8B-B14F-4D97-AF65-F5344CB8AC3E}">
        <p14:creationId xmlns:p14="http://schemas.microsoft.com/office/powerpoint/2010/main" val="420314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was life like in the trenches?</a:t>
            </a:r>
            <a:endParaRPr lang="en-GB" dirty="0"/>
          </a:p>
        </p:txBody>
      </p:sp>
      <p:pic>
        <p:nvPicPr>
          <p:cNvPr id="6146" name="Picture 2" descr="http://www.infobarrel.com/media/image/86194_m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51315"/>
            <a:ext cx="5616624" cy="3732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5510994"/>
            <a:ext cx="8654251" cy="646331"/>
          </a:xfrm>
          <a:prstGeom prst="rect">
            <a:avLst/>
          </a:prstGeom>
          <a:noFill/>
        </p:spPr>
        <p:txBody>
          <a:bodyPr wrap="square" rtlCol="0">
            <a:spAutoFit/>
          </a:bodyPr>
          <a:lstStyle/>
          <a:p>
            <a:r>
              <a:rPr lang="en-GB" dirty="0" smtClean="0"/>
              <a:t>Hot food in a trench was considered a luxury – the difficulty and danger of transporting it from a field kitchen to the front line was too great.</a:t>
            </a:r>
            <a:endParaRPr lang="en-GB" dirty="0"/>
          </a:p>
        </p:txBody>
      </p:sp>
    </p:spTree>
    <p:extLst>
      <p:ext uri="{BB962C8B-B14F-4D97-AF65-F5344CB8AC3E}">
        <p14:creationId xmlns:p14="http://schemas.microsoft.com/office/powerpoint/2010/main" val="3656210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Letters from home</a:t>
            </a:r>
            <a:endParaRPr lang="en-GB" dirty="0"/>
          </a:p>
        </p:txBody>
      </p:sp>
      <p:pic>
        <p:nvPicPr>
          <p:cNvPr id="7170" name="Picture 2" descr="http://imagecache5.art.com/LRG/46/4627/39PFG00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536124"/>
            <a:ext cx="4104456" cy="3078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1146" y="4811089"/>
            <a:ext cx="8280920" cy="2031325"/>
          </a:xfrm>
          <a:prstGeom prst="rect">
            <a:avLst/>
          </a:prstGeom>
          <a:noFill/>
        </p:spPr>
        <p:txBody>
          <a:bodyPr wrap="square" rtlCol="0">
            <a:spAutoFit/>
          </a:bodyPr>
          <a:lstStyle/>
          <a:p>
            <a:r>
              <a:rPr lang="en-GB" dirty="0" smtClean="0">
                <a:solidFill>
                  <a:schemeClr val="tx1">
                    <a:lumMod val="95000"/>
                  </a:schemeClr>
                </a:solidFill>
              </a:rPr>
              <a:t>Writing to and receiving letters from home was the ONLY way of communicating for the soldiers.</a:t>
            </a:r>
            <a:r>
              <a:rPr lang="en-GB" b="0" i="0" dirty="0" smtClean="0">
                <a:solidFill>
                  <a:schemeClr val="tx1">
                    <a:lumMod val="95000"/>
                  </a:schemeClr>
                </a:solidFill>
                <a:effectLst/>
                <a:latin typeface="Noto Sans"/>
              </a:rPr>
              <a:t> Twelve and a half million letters were sent to the </a:t>
            </a:r>
            <a:r>
              <a:rPr lang="en-GB" b="0" i="0" dirty="0" err="1" smtClean="0">
                <a:solidFill>
                  <a:schemeClr val="tx1">
                    <a:lumMod val="95000"/>
                  </a:schemeClr>
                </a:solidFill>
                <a:effectLst/>
                <a:latin typeface="Noto Sans"/>
              </a:rPr>
              <a:t>the</a:t>
            </a:r>
            <a:r>
              <a:rPr lang="en-GB" b="0" i="0" dirty="0" smtClean="0">
                <a:solidFill>
                  <a:schemeClr val="tx1">
                    <a:lumMod val="95000"/>
                  </a:schemeClr>
                </a:solidFill>
                <a:effectLst/>
                <a:latin typeface="Noto Sans"/>
              </a:rPr>
              <a:t> </a:t>
            </a:r>
            <a:r>
              <a:rPr lang="en-GB" b="0" i="0" u="none" strike="noStrike" dirty="0" smtClean="0">
                <a:solidFill>
                  <a:schemeClr val="tx1">
                    <a:lumMod val="95000"/>
                  </a:schemeClr>
                </a:solidFill>
                <a:effectLst/>
                <a:latin typeface="Noto Sans"/>
                <a:hlinkClick r:id="rId3"/>
              </a:rPr>
              <a:t>Western Front</a:t>
            </a:r>
            <a:r>
              <a:rPr lang="en-GB" b="0" i="0" dirty="0" smtClean="0">
                <a:solidFill>
                  <a:schemeClr val="tx1">
                    <a:lumMod val="95000"/>
                  </a:schemeClr>
                </a:solidFill>
                <a:effectLst/>
                <a:latin typeface="Noto Sans"/>
              </a:rPr>
              <a:t> every week. In 1914 the Postal Section of the Royal Engineers had a staff of 250 men. By 1918 the Army Postal Service employed 4,000 soldiers. Letters only took two or three days to arrive from Britain. Even soldiers in the </a:t>
            </a:r>
            <a:r>
              <a:rPr lang="en-GB" b="0" i="0" u="none" strike="noStrike" dirty="0" smtClean="0">
                <a:solidFill>
                  <a:schemeClr val="tx1">
                    <a:lumMod val="95000"/>
                  </a:schemeClr>
                </a:solidFill>
                <a:effectLst/>
                <a:uFill>
                  <a:solidFill>
                    <a:schemeClr val="tx1">
                      <a:lumMod val="50000"/>
                    </a:schemeClr>
                  </a:solidFill>
                </a:uFill>
                <a:latin typeface="Noto Sans"/>
                <a:hlinkClick r:id="rId4"/>
              </a:rPr>
              <a:t>front</a:t>
            </a:r>
          </a:p>
          <a:p>
            <a:r>
              <a:rPr lang="en-GB" b="0" i="0" u="none" strike="noStrike" dirty="0" smtClean="0">
                <a:solidFill>
                  <a:schemeClr val="tx1">
                    <a:lumMod val="95000"/>
                  </a:schemeClr>
                </a:solidFill>
                <a:effectLst/>
                <a:uFill>
                  <a:solidFill>
                    <a:schemeClr val="tx1">
                      <a:lumMod val="50000"/>
                    </a:schemeClr>
                  </a:solidFill>
                </a:uFill>
                <a:latin typeface="Noto Sans"/>
                <a:hlinkClick r:id="rId4"/>
              </a:rPr>
              <a:t> line</a:t>
            </a:r>
            <a:r>
              <a:rPr lang="en-GB" b="0" i="0" dirty="0" smtClean="0">
                <a:solidFill>
                  <a:schemeClr val="tx1">
                    <a:lumMod val="95000"/>
                  </a:schemeClr>
                </a:solidFill>
                <a:effectLst/>
                <a:uFill>
                  <a:solidFill>
                    <a:schemeClr val="tx1">
                      <a:lumMod val="50000"/>
                    </a:schemeClr>
                  </a:solidFill>
                </a:uFill>
                <a:latin typeface="Noto Sans"/>
              </a:rPr>
              <a:t> trenches received daily deliveries of letters</a:t>
            </a:r>
            <a:endParaRPr lang="en-GB" dirty="0" smtClean="0">
              <a:solidFill>
                <a:schemeClr val="tx1">
                  <a:lumMod val="95000"/>
                </a:schemeClr>
              </a:solidFill>
              <a:uFill>
                <a:solidFill>
                  <a:schemeClr val="tx1">
                    <a:lumMod val="50000"/>
                  </a:schemeClr>
                </a:solidFill>
              </a:uFill>
            </a:endParaRPr>
          </a:p>
          <a:p>
            <a:endParaRPr lang="en-GB" dirty="0"/>
          </a:p>
        </p:txBody>
      </p:sp>
    </p:spTree>
    <p:extLst>
      <p:ext uri="{BB962C8B-B14F-4D97-AF65-F5344CB8AC3E}">
        <p14:creationId xmlns:p14="http://schemas.microsoft.com/office/powerpoint/2010/main" val="4280875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happened when it rained?</a:t>
            </a:r>
            <a:endParaRPr lang="en-GB" dirty="0"/>
          </a:p>
        </p:txBody>
      </p:sp>
      <p:sp>
        <p:nvSpPr>
          <p:cNvPr id="3" name="Content Placeholder 2"/>
          <p:cNvSpPr>
            <a:spLocks noGrp="1"/>
          </p:cNvSpPr>
          <p:nvPr>
            <p:ph idx="1"/>
          </p:nvPr>
        </p:nvSpPr>
        <p:spPr>
          <a:xfrm>
            <a:off x="457200" y="1646237"/>
            <a:ext cx="8229600" cy="1278707"/>
          </a:xfrm>
        </p:spPr>
        <p:txBody>
          <a:bodyPr>
            <a:normAutofit fontScale="92500" lnSpcReduction="20000"/>
          </a:bodyPr>
          <a:lstStyle/>
          <a:p>
            <a:r>
              <a:rPr lang="en-GB" dirty="0" smtClean="0"/>
              <a:t>One of the worst problems for the soldiers was the endless rain that fell on the battlefields.</a:t>
            </a:r>
            <a:endParaRPr lang="en-GB" dirty="0"/>
          </a:p>
        </p:txBody>
      </p:sp>
      <p:sp>
        <p:nvSpPr>
          <p:cNvPr id="4" name="AutoShape 2" descr="data:image/jpeg;base64,/9j/4AAQSkZJRgABAQAAAQABAAD/2wCEAAkGBxQTEhUUExQWFhUWGBgYGBgYGRgaFxwdGxwYGBgcGB0YHCggGBolHxcYIjEhJSkrLi4uFx8zODMsNygtLiwBCgoKBQUFDgUFDisZExkrKysrKysrKysrKysrKysrKysrKysrKysrKysrKysrKysrKysrKysrKysrKysrKysrK//AABEIALUBFwMBIgACEQEDEQH/xAAbAAACAgMBAAAAAAAAAAAAAAAEBQADAQIGB//EAEYQAAECBAQCBwMLAgQEBwAAAAECEQADITEEBRJBUWEGEyJxgZGhMrHRBxQWI0JSVJPB4fBi8RUkcnMzQ4KSJTREU2Oys//EABQBAQAAAAAAAAAAAAAAAAAAAAD/xAAUEQEAAAAAAAAAAAAAAAAAAAAA/9oADAMBAAIRAxEAPwB70ZyXKZeWYObisPhytclCiVIClqJDk8TCjMsyysH6rLMMQ5qpCajkAKHkY43KMf8AUSQS+mWkB+AFhBMmYQ6qEA2uryO0AbmicNM9jCYdANkokpB/7iHgKTgpBBT82kcCSAFeDXiw4qji5sP2gWXiO05I8YCxOCwYQfqUauGkE+6MYSRh5ZL4eTMSeMtOoc/2jJnAkvoUXIe5pR3jEw8b8X4QDSTkmFmENIlpcgJJQGPeGg7D5XgkulWGkKWDcIBHiGeEswEBrOKEEsTzY3gvBY5lAkAKO9nNu1AMpOWYNQI+ZyARuUAHyIhhgcpwC9Q+Z4cKSPtIQH5gQAjGFIbTqYNqB23B8ozOxaApPWaUkgEFLgtsFi0A3GU4AA6sFhxUMepllu/lzhlhcqytSf8AyGG1f7aQPURzk/SG0qKS4r38x5QVhrEu7EvvRrkO7c4DpV5FlAA/yOHKj9kS0OOb2aNhkGTs/wAxkt/sphBOxehI6wpqOzcgjZztGJvSFKSynIBHZA8fs3gOrw3RDKlp1JwWGb/bT8II+guWfgsNX/40/COOHTKWn2UqTQumhSX4mDMr6RLnJLe2CxBNW/pPGA6b6BZZ+Bw35afhGfoFlv4HDflp+ELk59OQmgcWAUQSCOV+MWp6UKCCtagEt90huIPxEAX9Ast/A4b8tPwjP0Cy38Dhvy0/CE+D6cy19iUmZOV4IRXiVV9IbDN8ZoUrqJTpBOnWSfdAbfQHLfwOG/LT8In0By38Dhvy0/CB8n6UTpzKVh0hB+0JjnybjDn/ABMamdDEOAVMo8WEAu+gOW/gcN+Wn4RPoDlv4HDflp+EPkTnAIjKJ6SWBBPB6wCD6A5b+Bw35afhE+gOW/gcN+Wn4R0bxHgOc+gOW/gcN+Wn4RPoDlv4HDflp+EdJEgOb+gOW/gcN+Wn4RPoDlv4HDflp+EdHGYDm/oDlv4HDflp+ET6A5b+Bw35afhHSRIDm/oDlv4HDflp+ET6A5b+Bw35afhHSRIDyX5Y+ieCw+VzZsjCyZcwKlAKQgBQdaQajlGIc/Lsr/wed/rlf/omJAeLZWgmRLbZIg+TPUliTTzgHLZ7yZT00oAFLjn5wcZaSOyQVNUEs55QEmHrC9nLfvF8zDsHKnI4N8IFRJd3LEci/dBLBgNSnsCWoOBa3jAbyZXWVoFV7j5WMb9WkJZdDZyDTnFK8NqqSENZzQ/1A8IqnKWostQo38aAYSp1BoUkGrkgtFWMw6lJKipKhsQK/wArAISU1S4+Ii1WIUSVb8RpF+UBThpikeyWi9K39o6iq9a/tAqpilHUb7xlK6WgCtZSHSsgu+m6dxXwgzDZoQoE0bw8AbN3wvXMfaKULUDSAbzszKqLIarMLcneLpmLSkJr2d0VpzfjCgh3EUh3DXgHuKxyP+WU1AoeXF941w+IUkhaVkEm6T403EKSd2EbYdbG9fdAdGrN3Z51SauC/e8FTsxSkJ1Kcg0L1bhzjj5qdRNC/F4LwuWTpo0ykKUGBO6RzJNoDpcsxkubOPWGi0hyAzaXswrSO3y7N8LpVOlJIWE6SFEuWoCwo5LeceZScOZKHUolQV7IIYHdiIf4HFmX1nWTEnqyVSUHQlK19lyoiqyHDAQDfL80T1Vx2SykhJormL8axmZ82MxK5lKgpKXIB2JO1YFlYyWuZ9dK1goSlRBatyo6akxjGYaUlCurWyQQSgk6muQCzW84ByrMTZEzWdxvfuqItw2YSdYC9SVs5VTSH25+cczLxQSNUpQUlmIJDUsAdjCfMOkGrs6QFi6ioEcmYNAenCfN0umZqALOCxbkKwwywqvNmEqqQl6Af1Ab1jyjo/nsvrUJnr6qU7qUl6nYOLB4ezM0w4mFacwQQSaJSskh6gt4QHp09GpJDkPuDCPEz8Sk6XSBsSAXA57HvhDhumEmWHkpnYhSlaEuNCSS5AGqu3CLcdmuJK9E4JlB6ae0moBZR484A3FdIZsosvSeaRf1i2V0xQTVB5sR6AwnxUpQAUJgGoAsWLtahhVmchJS+g6z9pFn/qTs/EQHdJ6TyCpKXUNXED4xRiulktCinQtxa1ed7R5ktc0Cz0u8D/40UoJVXnVwYD1tPSiQzqUUncMS3iIsV0kwwPamgPUO4B7o8bxGbKUB1aXU9y/qIqxE5az2zpoxY12Ljh4QGPlizpWJRMNUy0lIQONRU894kc90uWfmqgH0ulyaklxYvEgBMrLSUNugA/zxgoAO4LAwHlv/AAZfNIgxQJ7IYiALm8WH9TF+4h43XMZN5ZYbXDd1zWKJQNbOGtwDv7xBMuXLB1khN3SSDQ0dLXgBTOWee4ce6K1nk5vFkwB+yrsbPGTJS25Zq0AgK0KY99o2lrYk0c8hG8iSbjarubcuMUrlnaruPGA3KqcDxjVNacIvkydQLEONj+kVFLM1feP2gM2I/WKiSFcjBGgCh4WasWy5Kd3J4Uty4wFCFMWevp4RspFWJH9o0xMrtUNI3Sl21V7vMwFaTsw7/wCXjWaG3rFkwPQe8RiZKJ5MH5UEBqhbEGgav84x03zpUiVJluxWCtYH3jUP3CEOQ4XrZoSaJS61n+lNT50HjBeKxaVTwpZo7/AQB61glAUq4J5GvpaNJUrtgqmOmX7IP2eEHDMZkuUOp6sagASpIUW4DheDsmzApJ+cS5c4mrFIFrVgBJeJDKUQXb3kAeEaZfmOuctL0KSG5pYiNM0xUlClEBSCpQVpIdID0CaVDuXhIrMArElaRpB4gDltAYx0gypq5aVEJ1PvY1FuR9IBUnj598PekaSpMmaN0mWriCmqfQnyhRLSd6CkBQE1gjCYoy1EJI7QYuBT4WiuaHJqPWnnGqF6SDuDRxAPhnPzaZK0gky19ZpIIqxCb7Vg7A9JJkxeqaoEKmFa0kBi/wCnDujmsbNCiVKJUokHvYe+Np6ShCTQag9w/wC0B6RjsfhsQAkAiZcBCSZbbatRGk8xAE/MMRKJHVjUlwUqqCNmO45xwODxqwaE0O0Pcf0hmKShKlOpLgCjsfvHhygGOZdImllPUJSovqBBoGtx7jCXrOsKeyEgAAkBhTi8AzZxclW9gXe2wjPWvU6WAdnN4AzEzCN2O1IG6xTkXpe/rF0nMk6AQlJN3P6QJicZqXqS6RekAo6Uzz83Ug2BT73iRjpUHkFT3KaG97xIC/BS0/NpCku+lld438otwzguKkObPSB8nSeoSwfsAnwF4IkqFeYLH/7AwBgWNeojS5L7JbuFRGidJU7gFLNdj3Axiak6QwJYUPfYUhpgMv66iEhM1JBAe5DKPK0AtnpLJBSE38t2igy1JD1ALgc+MNsZKUVqDMT909kEXDHaAJ0hQUG9o0KRcEXv5wEkSVaCTa1NiGYnlWLsLhlF1gMwcjYjiIwqVNluFDslgTQ86NeLEqUlygBiCDXbhAVS5Xb7IJ1WHAnhGqpTGgcMQNvP1iuUtilvZoeQ+FoJKAqYrUQmr8uJ4wFWI1TNC1qDMBqAa1gecej9BOhcqdLRiMQnWD/w0lwCASNShu7UEeaJw5KilIcq7ICQ7k2ApePaMv6QpkqlYVehC0JQFaiEpAYOAT9oOKQD+bkGFUjQcPK08NCfhHnfTD5PlIIXgkFSSaoBDpod1GqTwj0DMseUlkalEsKDsh7F9zBEzHIkytc5YQkCpWW/hgPA8xyudJ0JnSupNwS1bkvWvCnGATWxpYs8dV096Spxs5IlVlSgdJIIKiptR7qBoS5LhiudLlpBOqqtzQuq0AZhJXU4QqJZc/lXQH01fc18BHMzSNWoiOw6XYskkAqAHZCdIZhtakcjJmFKjR9qijQHbFcn6pcsq1BI1J09kuKipvzjMuUFKpvxhRgJwEpBJqAUnwNvKC8PnstAbSSeJ3HvEA4zXAmZKW4CmKNApQWKrco4BdJtbgtT9o7DM87w8wkdYpAKGIFa7AM8cnOKHBDlyL0SPjAdT1YmYSYguVAa0UIOpFWrdw4jkxNLMfW8dfls4IQ5AZjbU9jtaOXVPClAsUOODj1gB5mHUO04ob0r3RZIwxWoBRCXepvxsKmLZaXZL9l68vRv7xpiJiSpkmjh1G/AN6wB8qQiRMGqXqQKFR7R5nhFOa4kTXMtIASC1ACRzAoDfyjXG43rQAAQBf7yu/hFQWEpc9kdzkjhAL0MK7XJ3J4QRKBZ2OpX82i5eGYBa6JuEtU98VT8XSgYnhAEzkJQhKtWpR2qYHmOsV7INibCBsPKK6agkCtYJxOHaynDWgBZkizRlMxg1f0jKJCrJS9YuXKIpQqeogFGfSlHDrVsCnfnwiQV0mJThlJOmuj2e+JAaZGB1cvmkDzgpA03FtjvFOVpBlSgAX0J84OxCSFMahn8GgLsDimHVkJKF+YPF+UXIdKwkTKE0VctZ323heqSdAUHZqnYF/SNJMwpUk+X6wDzBTCpSUdkkE1NQa9oq2DiGOZ4DVMAAK1JASsnh9kpYAtWLsvWpQUlIRqSkbUU9wsgXt6xQMwVJnFRoaAvdNTsAKAux3BgE5xJkshylQYkEUSoUBY3BBjM3GFbFQBLB1JZIUH3A3rFmeZkqevUpKDcgsym3BO/KFZXYgsGHh/GgDly1B0MFBIYWIFfhGOr0uL1fduEWy1FtQoFMDyuWPEGMSUJSNewJSQQbv2e+jHwEB1fyZmTLxJUpKi6WSvSQlJJrU2oL8oa9Ks7yyUvWZPziYokOmqXSwPaNOFntHneZdIJi09XTS7uzHhQAsBCmZMcipYWB537oD07C9NMTPkzTh0ow6JRQCtbzCAeyKMwakFYrKVYxAlzJ+pQk6hOWCQFFZUpgCAOy3nHnmULSkkmaUoIOpIUQo7CjVMO/pEsrRKSSkEKQW21AaR3jSH74CZh0GxkonQkTRuZSnI70ntCN+hODV9fNUgqUgCXpZlOar4EFhfZ4WYTpTiJc4rUSsn2i5CibecdBO6YGdKUAlBWAo6i4Wq1DpbZxvtAIekmIKpu7jmo8xe/CEGLWSQXvfv3i3F4zrDqZqfxjEw0orvtWAxMmTOr6sE6AoqHGovA0qSpVA53746NclISdiUse6FCJ/VGWsbF+8PbxEBrhsNoOpaVAVcty99Yd5tk3Vy0KSdQK0soOxHIbd0F4xSZ62QwlJGovu4cDvio40nCJRchYActu1Ty4wBTNh1OKAKJq5FAHr7o5KfMIBTdNwWHwjqekmGn4eU0+UtBUGCtSVyyS32hV6bxxuo7wF0nEqI06izu3GJNLEOXt4bt3x1PRToprlqxU6YJcsJUZQOkqWoCpAP2QYX5HlJnqUtdru4bvPGAqRKQEhZWb0IDV8bxSqQErSogrJLgmx7hB2JwoXqOokA0DV4UHGN5GHISX9qpTR9NnHp6wC3OsW62O1gNoXdSTUkd0WEgrJVxjSaa2pAaa9hBiFJIBKjr3G3hAyUbgxmSA73PCAPwuKCSykHvFxFU4g1eu9HLRTPdJ8KxhGJU507isAu6QSmw6js6feIxFnSJvmyiA1U+8RIBhlEr/LyyagIS/EOKGG86WDLS4GoVJe6SGD15QLkMpC8HKKS0xADivaSRB+FldYNPtKSCFB+Hs+f6QAOBIdSSDpqWDPwtvA6ZOgssOLdxs8OZWFRqcqASQXBukjlvR4bYjoxrTpQvtA6mYMoDgri14DmMPNUkghQGoMp3v5xvmGNROOoo0zBpCi6mU27GgjaZgmISoEdogge0DfbaACGXpUHBoePpAbCdXSaCum+/jaB1Uo1xBs5PYITdChsXYxjESgwO7Bq++AxhZ6nQAHulmuHLeIB9IxmONdkJJ0pe9zap5xdgyEhcxw6XSlzuoXA5CFMxTmArJiNWNpMtykU7RADlhWlSbDnFvUkLKAxUCU0Ljg7i43eAoQsguIKwUzStBH3gfWHR6MSqf5pKQwqtCmKj90imnZzGMZ0WVLYCYFTCxShgNXcdTQAGfytE9TUBZY7lAK+MVZbOIWng9f1hr0zllKpYUgpUEMokgg2UnSRcAKvCGRMIZrwGJiClRHAtF2FxBSXFt40nvqU99/GKkwDbEY0zQEpBJJ7QsWHfFExAnTdMsMhAALlvU0vCxXfHedHMnTKkEzkpdYcvYDYH+bwCs4pElBRrBW1SntadmpTaEPz5STRWoAk1DX/WHOdYqSkFKA/IApQPMOY5p4Dps+6WTMVKEpRVpdJYlw6eEc4VRrESIBnJmqUkJBVqYJTcslyVMdto7HDTZcmSEJCiSntOBU+Bu7whyfBCVLMxaSVU0igoeHCHU3F6e0Smo7SBYHYB/UwBPzaZpCtaEijoDau88ITZ7mShqSknSptRp2uVP0jGIxpmBNWSTsdh74wnCy505MoqYD9BAJBJJNhUbbcu+K8ZJKW3Hd747DHdH5cka0qLDc2c++BpeWI6sFc1JUT7PLi8BzeGy+YuqEv6RaqXoolwvd9u6HczGoCdJOnSdhXvhXjpiSxLsaJ4jvgF6ybLqOO8DzJY+yzCDU4bUParuPhA0wBJIDmAU56lpB70++JG3SGZ9SRzHviQDHJlFMqUpJI7ItD7LMdpnamHacVuCbEAQoyzT1Eojs/VhwbkgCviYvnB+RuP2gD8xQpBVqRRblJYEjz2gtGbK6pCEzEAJB0ljrd/ZUfcYX4bMVqZBJLbFi/LjAE6WU3ND8P0gHE/GlM0lgl0OWJPmYE6gKKSCASW5PesU4MtcOz83H8pBWJSwBQRpV2hahFxaAy5ufaVTssA1997xtMlpKFJA4mvpExigpiCmpf/AE8HJjImMLbVPvtAKxO+rACUi9SHJ7uEArgmegO7X/m8YEv+PAUBiIa9HsKqYpQlh1BBd+ZYafOFhFW9YbZACBNUEkkBNi2/HwgDUYaaE9VNB0sybs4792i/DrmCZJB0qVLIILu/IiNv8TXo1BTvsaseTvGiJiUrClrZ2IIFX8PKAH6WJJKSaDUWSPZSTU6RsHBEc6kcaGO2zDC9ZImrLAIQhaQbgBTKPiFekcck3797QF2OQyrgulJcWtAYEEYtbnagAYRQRSAzKYKSTZw8dtOzYTZQ6tJUpNDU05sK+scO3pElziOXMXgDM4SsEa0hLvQBvN3PnC9oKxQfSS7nclz484qlSFKLJBJ5QGgEHYPDUKzZLMONeHDnDrI8gSFgz1hIYsHADs7Endq0hpLw6JaBMSpJDlIDBuABJ43pALZOHM0FKVgBgaeyAHducW5jhwhOh3WshRf7IFAC25vEkHQhQJAAqBVqV248IvxGJ7INCWBNKsGMAm/w2YkoYkk+TE0ivrjKmFTB+OwPKDM2zPWjsAgc+A2gPC4cz0pFgDUm20A3wyp2NmIE1TSk3aif7w9zTookjWhRDD2d+TQryzDdrqw5Skvy598O5ebiSV61laAKuA4fYd0BwmIKgVJoDV3FYpnHUlglmuYcZvmOGnHTLQUKeirgwlxBUFdp3FIAaTS7gRUtbGghrJnDq1OlgaVAhctAeloBRn5eUrvHviQRn8r/AC6ixumu1xEgHuT4NsPh1oDlSAFJD7MXsw57WjGMkKCy53LO3ftYxr0ZWUyEPqIKUtts9PGMzzqcE0NaDe9RxvAUS56jYANuAx8WizESCkkEl9xzv4jnGJukBJS72UGp4F6iIlZLEuze6A2wRALB67H9GvB6lgoKXSb6TuH+z3QDMRYC9xbfnFmHRxHZNO5UAGFPRvD3wXIWw5AEfzjFKwxpxDeURCy57O9jAb4itE2IHGrQNIVXasbrLNwenLlA6wQYAnGafHlBeSTkgLBVpJKSl+Tu8L5dq7xXMS0A5xE0OWIqXbgYDWtSi9AOZH6wABGEiAfpxZTLm65yVKVL6sJCiSQSOFAAzwplUbccKxXKTBIoIAZVzGqxFq5R/vFkqU3aIBHB+UACuMCD8VhnV2KggeZ/V4tRl4Qk9YHUAGALX98BRIw4Uh1EgB2YByacbWvDzJ8MGKUSytbWfetSWrtSggPAZYtYExZRLlfeVt/pTuYdSJqZUpQlElKnT1hvW/ZFw1IAzNMQmXJSicEK0V0iqSo/ZLXI4wkXjJi0AzDpcvLQAAkPV22EXYCVLSvXN+sQl2SWsLE1vwEKsdmCpswLUKPQCw4QDXFzisBGoMB2u4bnvMJ5eJVqKTY0vtYQVjVpTJF9S2JY0bYHnA+FA1JUauATAGCd1aKjU+727+UNcqmSlYaZ2QFIAbg71fjSEGZTSoqIoPSBcHiNLh6GjbQFhziYFlQUQ5NjAk/FqVckvdzFeIl9qlopaAvSBtBc2Qvq0qINSwJhc8b9Yo3UT4wBSCCGLkja4ixA4pYcRFMoFNGqYNkIdOkir34QC3pQlsIrtPVNPERIb9OsnSjAlaSSQUPydQESADySfow0tVFDQHrb7rC7xZgwFBZUWKgop8KfrCzLkjqJQe6RRoe4OQOqW49kUPPc93wgAJJJdJA8b+ERUtnHB738Y3QHqSGe+7BvjG0oOou5G5Dl+cBpJALsbXaLZRZRS5ZVO47GMzJZQt+QIaxSePCkD4guoqZgeEBfPQUAJUGJ2+EVpmcT6/xoulr6yXpVVSS6T+higYcgkrTY9oOx938pAXjDJUAz3YPbl/eNV4PVRPtDbz9KQVhZKSlVyBcMXFeVhasVYc6FaqB3I5s58DAKVE2MbIlkwxnyesWpSRcOQSAX5PfuizK8tmTVFEtBKxsz0gFs6WQBz8/7RTpjoc8y0okgqSQpBSD4uC/cRHOpVWAIKGHGlY6bLui0xcpCwkut6UNOIrduMAZD0eViHJXpSGHZDkk/AC8dyAlK0S5cuYUsOqmBenUWZmLE+yaUgOexXQWe3Z0mhLksXG1m9XhVi8lmSkqc6WISoKKTXuBsTvHZ5bL1CbLUqanQeygl1uo2JcihBhP0hyoS9U9QKVU0oWrVqJDEu9xwr3wHLTz1QAB7RueG7UimUA7qYHYV9f3ipR1Kqwa8WTmpW7k+FiYBph8wSSAoAg0ANfFoDlzJgUqUk0KnO3rtACUlRDB3N/dB3V6UlIJCrkn3QF+Y411sKISyQE0HPmo8zAMtJLqDjYPz/WMV09oCnpzjeWsqYbO47toDSesqOnZMET9ISlxs3juYGSWJBNz6CN8UsrWHoBQd3GAEUo1D8yIwTtvBM0AOxBp/aKCHcm8BUtZjCgKNy/eMNzjCVQGQmIg1jDmMqEBfiMU6iRvbwpB2XqUsgJOlg78eZgLDSQxUq0F5diWeWSyVbtWA36V5j/kJkol1FSC+zBQaJC3pdKlpkKCFlVU374kBMika5cpP9IPo8dFMWlMjq0n2qEtZtn3eEvR5DyZZBAISKEs9oYlJJUk0ALhLgBy3GAp0qIZnIH2eFqgiDsDKRp7BUS3bDUfhxrxgPCJIUCdTAsWqR4cIZa+rUqZKI0qDKoCADxH83gNc1lpGlNUtUD3pJ9zwnmUBBq9q24GCMTqfUGUCaXIHMcO6K8ZJo6S486bvADpLMOO584LM8uTMJKm014behED9XTmDTn3xbMnatLmzAmwHdxpAdBgpCvm5WpYsVEpYrKdwQqgPCApEqWZb63OsBKT7QSaueb04RbKwoQZktZCVKQkJC6kWJIKaCho8U4LLpongiUZgr2aMQXv7x3QD7pP0e0y1GUUnWZdlObElJ8gXjkcDm+IkLdC1SyA1GFOFo7XqB81nrmTEmeZZbUrtpbsy0hAF2BqNjHnkxajUl/WAY4nETJgWVKUsqDlz/wBRPLeFJi+TLUdTO44erxr8zUNoDveg2DlqkIYfWqUsFSk6kioIDBQLMmtKPHUyULUZYSqTPWAalSQZRBNEC7Cgelucch0ZyJa5Q1JmJG5QsahcUAHZBOzu0dLk8lGFw6hpkrKUr1lSSmcXcuVcBwZ4ACR0iRhpy0Lly3BUBNYuV1fXdwSaEWjl+kfSGZPQQsoISsKSySGUaG4cjnzEbZhlBmrCsIFrSSAXcpSo1SCo7EEMYBxuWqQNU7SlZUfq6E3PCg3PlAAIUyf6iX290UTp3ZYXcuw/jRgLNwa+6LJCS5JNLl4CzDBQF2exN/ARJ0wEp0hv5zi/ETBoc32aK5Mp9ClWZ6XgMGwHtcKebxsosCUA+9oOkYXshSapqACK1geesoUpCQwUeVGvAKSqofzi+bMoxq+8VTUB3fzghKd2BAI7oALXccYyhy4DmC8fhbq42AtA8xbBrQGJqALVgcXixahtGFqcM0BqI2RUxEIi5E0JDC5pARSjbaM4CYy6nziiZwB741SKwAnSSY8tXePfEjGeAdQrvT74kA8yTLlKw0pYDOkAMzlh3wzlzwRomizigGp+Jfa0KsnGmRJUCXKUmhoLOY6GbKKtC6MsE7fza0ACvWlAXqJAUkaQLb1/m8MsVjErSe2OVDTkaWMaYjDkAudPWNUcrP8AykUzpJB0zLAA6mHvD+UAThMOCCuWkoTRwVUB4g/d7+MAYqaFKUlFGckFi3Hb+PBWGxqEqBSR2T2ncJbagLF93EVZnli/bSNJbUQ2xcmo4cIBbhsFrmBAUAasosBTmbQ1zCQUS0pXLCQUpCSyakuSXD0feNcowRnK0J7JU4LC54ObVhjmGW/NjJTRanKpgB1p0hxUKYAnhtAc/JnLWpKSv2aVc0dmpWOixsoplJklZZwvWlI1uXdixVYGj++Kc0KCmX1PVoUSNTUDGrFw5YkDUbtB+V4comp7co6gRqVYsA6QSG7VbtASTMTMBWtGoIQUdZMOkqUytJYC4oLxwypNQE/asPFo9SXhpM0aOtSlKU6VIvVnrS4pUXjis/ybqFoZ+04okqDj7vIg7QGcPlS5UtFB1kxT+0CQlLXD0DmL5uWlSkhLa1uwLCtaGrPR77wrweGnpX2ErDByogp8S/OPT8F0eQqQVqUyjUhgSmhZmJYlVXgA+imSzUSkzw4UzhLVcXcFnYA2u8dEFmcmYqWpOs6kjUkJ7w42rvcQizDO1yky5GoJUyEpAJKu8kUSW77xcvEy8QVyUagsrUoEEGyQntvYXDDygKBkE5IVKUmTomL1EBWl1GlG3ZhwjlekuFUEqPV0lq0lbGuwclg9AO4QVipSkLKVPqSWudufOK8zxq9M1lTBJWNIQoqUHLUfhz7oDiSXJeCkh0nd6eUUy0MQOPP1guaoIAYNeAroanajQXKkFQKZdSWA8nPpA2GxJ1MpCdLB6OfN6eEZnLMs37RNwdj+0AxwGbBtKkNsG48YWTppUoq0ktv7oql1c7kkw5lY4GUEAdpQ7RYU/ggECnJK9t42GIGloLxaEGks0FgR5kwvOGrdvWA3krKl0bhGJkkv3WjfClKSSSaW5wWvFDSpTAqNAYAUygO/nFZkkVtBcgJJFS54bd0X4vUaaf3gFIoDR+cDkQ8wswNpWgCNJuFQA4d+6kAmCoiVxf1QJoRGeoa/lAKs9U8k96ffGI2z1DSVd6ffEgBcH0mVLQEBAYAC/Dwg/A9Oly6GShSeBNfAtSJEgHkz5VQZej5kh9ldYXB4+x6QvlfKKoBQ+bpIU+oamd7v2YkSAX4npgCoqRh0odi2skOOHZtygiZ0+WQ3VCvtMs14vSJEgKJXTZaT2ZQbgVkiobgIYY35SFzNBMhIUlITq1GrK1AmnhEiQFc/5QHUVDD6dSVJWBMLEKu3Y7O3lAkrpkAnScOFcNUxRbhRmJ5mJEgHuD+VCWhGn/D0qolyZyqlNUk9i4i0/K25c4McR9ab8aoiRICxXyxE/wDo0NShmk2s/YipfyuK6lctGFCCsuVpml7v9znEiQCyR8ojLSpWGCwkGhmEO+76XeDk/KoAFBOClhKtIbrFUYF9JCQQS94kSAFmfKSS3+WGzvMclg19EbzvlOUUlCcOEoUGUNbkniDooYxEgEUzpWXJTLCa/ec+4RpL6TqCgoywSOKj8IkSAImdMFH/AJQH/V+0VTOlJJfqg/8AqNuFokSAg6Vq/wDbHn+0bp6XKDtKFf6j5WiRICn6TG3VhtxqPwiyZ0qegkpSP9RPq0SJADK6Qk/YHn+0XDpQdOnqx5/tEiQBGE6YaKiQCeOs/CLJ/TqYq0sCjXf9IzEgApfSlQf6tyd9R+EXK6XFweqDDbUW90YiQGJfSwgk9Smv9X7RWrpM5J6of937RiJADZlnXWoKerCXarvbwiRIk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QTEhUUExQWFhUWGBgYGBgYGRgaFxwdGxwYGBgcGB0YHCggGBolHxcYIjEhJSkrLi4uFx8zODMsNygtLiwBCgoKBQUFDgUFDisZExkrKysrKysrKysrKysrKysrKysrKysrKysrKysrKysrKysrKysrKysrKysrKysrKysrK//AABEIALUBFwMBIgACEQEDEQH/xAAbAAACAgMBAAAAAAAAAAAAAAAEBQADAQIGB//EAEYQAAECBAQCBwMLAgQEBwAAAAECEQADITEEBRJBUWEGEyJxgZGhMrHRBxQWI0JSVJPB4fBi8RUkcnMzQ4KSJTREU2Oys//EABQBAQAAAAAAAAAAAAAAAAAAAAD/xAAUEQEAAAAAAAAAAAAAAAAAAAAA/9oADAMBAAIRAxEAPwB70ZyXKZeWYObisPhytclCiVIClqJDk8TCjMsyysH6rLMMQ5qpCajkAKHkY43KMf8AUSQS+mWkB+AFhBMmYQ6qEA2uryO0AbmicNM9jCYdANkokpB/7iHgKTgpBBT82kcCSAFeDXiw4qji5sP2gWXiO05I8YCxOCwYQfqUauGkE+6MYSRh5ZL4eTMSeMtOoc/2jJnAkvoUXIe5pR3jEw8b8X4QDSTkmFmENIlpcgJJQGPeGg7D5XgkulWGkKWDcIBHiGeEswEBrOKEEsTzY3gvBY5lAkAKO9nNu1AMpOWYNQI+ZyARuUAHyIhhgcpwC9Q+Z4cKSPtIQH5gQAjGFIbTqYNqB23B8ozOxaApPWaUkgEFLgtsFi0A3GU4AA6sFhxUMepllu/lzhlhcqytSf8AyGG1f7aQPURzk/SG0qKS4r38x5QVhrEu7EvvRrkO7c4DpV5FlAA/yOHKj9kS0OOb2aNhkGTs/wAxkt/sphBOxehI6wpqOzcgjZztGJvSFKSynIBHZA8fs3gOrw3RDKlp1JwWGb/bT8II+guWfgsNX/40/COOHTKWn2UqTQumhSX4mDMr6RLnJLe2CxBNW/pPGA6b6BZZ+Bw35afhGfoFlv4HDflp+ELk59OQmgcWAUQSCOV+MWp6UKCCtagEt90huIPxEAX9Ast/A4b8tPwjP0Cy38Dhvy0/CE+D6cy19iUmZOV4IRXiVV9IbDN8ZoUrqJTpBOnWSfdAbfQHLfwOG/LT8In0By38Dhvy0/CB8n6UTpzKVh0hB+0JjnybjDn/ABMamdDEOAVMo8WEAu+gOW/gcN+Wn4RPoDlv4HDflp+EPkTnAIjKJ6SWBBPB6wCD6A5b+Bw35afhE+gOW/gcN+Wn4R0bxHgOc+gOW/gcN+Wn4RPoDlv4HDflp+EdJEgOb+gOW/gcN+Wn4RPoDlv4HDflp+EdHGYDm/oDlv4HDflp+ET6A5b+Bw35afhHSRIDm/oDlv4HDflp+ET6A5b+Bw35afhHSRIDyX5Y+ieCw+VzZsjCyZcwKlAKQgBQdaQajlGIc/Lsr/wed/rlf/omJAeLZWgmRLbZIg+TPUliTTzgHLZ7yZT00oAFLjn5wcZaSOyQVNUEs55QEmHrC9nLfvF8zDsHKnI4N8IFRJd3LEci/dBLBgNSnsCWoOBa3jAbyZXWVoFV7j5WMb9WkJZdDZyDTnFK8NqqSENZzQ/1A8IqnKWostQo38aAYSp1BoUkGrkgtFWMw6lJKipKhsQK/wArAISU1S4+Ii1WIUSVb8RpF+UBThpikeyWi9K39o6iq9a/tAqpilHUb7xlK6WgCtZSHSsgu+m6dxXwgzDZoQoE0bw8AbN3wvXMfaKULUDSAbzszKqLIarMLcneLpmLSkJr2d0VpzfjCgh3EUh3DXgHuKxyP+WU1AoeXF941w+IUkhaVkEm6T403EKSd2EbYdbG9fdAdGrN3Z51SauC/e8FTsxSkJ1Kcg0L1bhzjj5qdRNC/F4LwuWTpo0ykKUGBO6RzJNoDpcsxkubOPWGi0hyAzaXswrSO3y7N8LpVOlJIWE6SFEuWoCwo5LeceZScOZKHUolQV7IIYHdiIf4HFmX1nWTEnqyVSUHQlK19lyoiqyHDAQDfL80T1Vx2SykhJormL8axmZ82MxK5lKgpKXIB2JO1YFlYyWuZ9dK1goSlRBatyo6akxjGYaUlCurWyQQSgk6muQCzW84ByrMTZEzWdxvfuqItw2YSdYC9SVs5VTSH25+cczLxQSNUpQUlmIJDUsAdjCfMOkGrs6QFi6ioEcmYNAenCfN0umZqALOCxbkKwwywqvNmEqqQl6Af1Ab1jyjo/nsvrUJnr6qU7qUl6nYOLB4ezM0w4mFacwQQSaJSskh6gt4QHp09GpJDkPuDCPEz8Sk6XSBsSAXA57HvhDhumEmWHkpnYhSlaEuNCSS5AGqu3CLcdmuJK9E4JlB6ae0moBZR484A3FdIZsosvSeaRf1i2V0xQTVB5sR6AwnxUpQAUJgGoAsWLtahhVmchJS+g6z9pFn/qTs/EQHdJ6TyCpKXUNXED4xRiulktCinQtxa1ed7R5ktc0Cz0u8D/40UoJVXnVwYD1tPSiQzqUUncMS3iIsV0kwwPamgPUO4B7o8bxGbKUB1aXU9y/qIqxE5az2zpoxY12Ljh4QGPlizpWJRMNUy0lIQONRU894kc90uWfmqgH0ulyaklxYvEgBMrLSUNugA/zxgoAO4LAwHlv/AAZfNIgxQJ7IYiALm8WH9TF+4h43XMZN5ZYbXDd1zWKJQNbOGtwDv7xBMuXLB1khN3SSDQ0dLXgBTOWee4ce6K1nk5vFkwB+yrsbPGTJS25Zq0AgK0KY99o2lrYk0c8hG8iSbjarubcuMUrlnaruPGA3KqcDxjVNacIvkydQLEONj+kVFLM1feP2gM2I/WKiSFcjBGgCh4WasWy5Kd3J4Uty4wFCFMWevp4RspFWJH9o0xMrtUNI3Sl21V7vMwFaTsw7/wCXjWaG3rFkwPQe8RiZKJ5MH5UEBqhbEGgav84x03zpUiVJluxWCtYH3jUP3CEOQ4XrZoSaJS61n+lNT50HjBeKxaVTwpZo7/AQB61glAUq4J5GvpaNJUrtgqmOmX7IP2eEHDMZkuUOp6sagASpIUW4DheDsmzApJ+cS5c4mrFIFrVgBJeJDKUQXb3kAeEaZfmOuctL0KSG5pYiNM0xUlClEBSCpQVpIdID0CaVDuXhIrMArElaRpB4gDltAYx0gypq5aVEJ1PvY1FuR9IBUnj598PekaSpMmaN0mWriCmqfQnyhRLSd6CkBQE1gjCYoy1EJI7QYuBT4WiuaHJqPWnnGqF6SDuDRxAPhnPzaZK0gky19ZpIIqxCb7Vg7A9JJkxeqaoEKmFa0kBi/wCnDujmsbNCiVKJUokHvYe+Np6ShCTQag9w/wC0B6RjsfhsQAkAiZcBCSZbbatRGk8xAE/MMRKJHVjUlwUqqCNmO45xwODxqwaE0O0Pcf0hmKShKlOpLgCjsfvHhygGOZdImllPUJSovqBBoGtx7jCXrOsKeyEgAAkBhTi8AzZxclW9gXe2wjPWvU6WAdnN4AzEzCN2O1IG6xTkXpe/rF0nMk6AQlJN3P6QJicZqXqS6RekAo6Uzz83Ug2BT73iRjpUHkFT3KaG97xIC/BS0/NpCku+lld438otwzguKkObPSB8nSeoSwfsAnwF4IkqFeYLH/7AwBgWNeojS5L7JbuFRGidJU7gFLNdj3Axiak6QwJYUPfYUhpgMv66iEhM1JBAe5DKPK0AtnpLJBSE38t2igy1JD1ALgc+MNsZKUVqDMT909kEXDHaAJ0hQUG9o0KRcEXv5wEkSVaCTa1NiGYnlWLsLhlF1gMwcjYjiIwqVNluFDslgTQ86NeLEqUlygBiCDXbhAVS5Xb7IJ1WHAnhGqpTGgcMQNvP1iuUtilvZoeQ+FoJKAqYrUQmr8uJ4wFWI1TNC1qDMBqAa1gecej9BOhcqdLRiMQnWD/w0lwCASNShu7UEeaJw5KilIcq7ICQ7k2ApePaMv6QpkqlYVehC0JQFaiEpAYOAT9oOKQD+bkGFUjQcPK08NCfhHnfTD5PlIIXgkFSSaoBDpod1GqTwj0DMseUlkalEsKDsh7F9zBEzHIkytc5YQkCpWW/hgPA8xyudJ0JnSupNwS1bkvWvCnGATWxpYs8dV096Spxs5IlVlSgdJIIKiptR7qBoS5LhiudLlpBOqqtzQuq0AZhJXU4QqJZc/lXQH01fc18BHMzSNWoiOw6XYskkAqAHZCdIZhtakcjJmFKjR9qijQHbFcn6pcsq1BI1J09kuKipvzjMuUFKpvxhRgJwEpBJqAUnwNvKC8PnstAbSSeJ3HvEA4zXAmZKW4CmKNApQWKrco4BdJtbgtT9o7DM87w8wkdYpAKGIFa7AM8cnOKHBDlyL0SPjAdT1YmYSYguVAa0UIOpFWrdw4jkxNLMfW8dfls4IQ5AZjbU9jtaOXVPClAsUOODj1gB5mHUO04ob0r3RZIwxWoBRCXepvxsKmLZaXZL9l68vRv7xpiJiSpkmjh1G/AN6wB8qQiRMGqXqQKFR7R5nhFOa4kTXMtIASC1ACRzAoDfyjXG43rQAAQBf7yu/hFQWEpc9kdzkjhAL0MK7XJ3J4QRKBZ2OpX82i5eGYBa6JuEtU98VT8XSgYnhAEzkJQhKtWpR2qYHmOsV7INibCBsPKK6agkCtYJxOHaynDWgBZkizRlMxg1f0jKJCrJS9YuXKIpQqeogFGfSlHDrVsCnfnwiQV0mJThlJOmuj2e+JAaZGB1cvmkDzgpA03FtjvFOVpBlSgAX0J84OxCSFMahn8GgLsDimHVkJKF+YPF+UXIdKwkTKE0VctZ323heqSdAUHZqnYF/SNJMwpUk+X6wDzBTCpSUdkkE1NQa9oq2DiGOZ4DVMAAK1JASsnh9kpYAtWLsvWpQUlIRqSkbUU9wsgXt6xQMwVJnFRoaAvdNTsAKAux3BgE5xJkshylQYkEUSoUBY3BBjM3GFbFQBLB1JZIUH3A3rFmeZkqevUpKDcgsym3BO/KFZXYgsGHh/GgDly1B0MFBIYWIFfhGOr0uL1fduEWy1FtQoFMDyuWPEGMSUJSNewJSQQbv2e+jHwEB1fyZmTLxJUpKi6WSvSQlJJrU2oL8oa9Ks7yyUvWZPziYokOmqXSwPaNOFntHneZdIJi09XTS7uzHhQAsBCmZMcipYWB537oD07C9NMTPkzTh0ow6JRQCtbzCAeyKMwakFYrKVYxAlzJ+pQk6hOWCQFFZUpgCAOy3nHnmULSkkmaUoIOpIUQo7CjVMO/pEsrRKSSkEKQW21AaR3jSH74CZh0GxkonQkTRuZSnI70ntCN+hODV9fNUgqUgCXpZlOar4EFhfZ4WYTpTiJc4rUSsn2i5CibecdBO6YGdKUAlBWAo6i4Wq1DpbZxvtAIekmIKpu7jmo8xe/CEGLWSQXvfv3i3F4zrDqZqfxjEw0orvtWAxMmTOr6sE6AoqHGovA0qSpVA53746NclISdiUse6FCJ/VGWsbF+8PbxEBrhsNoOpaVAVcty99Yd5tk3Vy0KSdQK0soOxHIbd0F4xSZ62QwlJGovu4cDvio40nCJRchYActu1Ty4wBTNh1OKAKJq5FAHr7o5KfMIBTdNwWHwjqekmGn4eU0+UtBUGCtSVyyS32hV6bxxuo7wF0nEqI06izu3GJNLEOXt4bt3x1PRToprlqxU6YJcsJUZQOkqWoCpAP2QYX5HlJnqUtdru4bvPGAqRKQEhZWb0IDV8bxSqQErSogrJLgmx7hB2JwoXqOokA0DV4UHGN5GHISX9qpTR9NnHp6wC3OsW62O1gNoXdSTUkd0WEgrJVxjSaa2pAaa9hBiFJIBKjr3G3hAyUbgxmSA73PCAPwuKCSykHvFxFU4g1eu9HLRTPdJ8KxhGJU507isAu6QSmw6js6feIxFnSJvmyiA1U+8RIBhlEr/LyyagIS/EOKGG86WDLS4GoVJe6SGD15QLkMpC8HKKS0xADivaSRB+FldYNPtKSCFB+Hs+f6QAOBIdSSDpqWDPwtvA6ZOgssOLdxs8OZWFRqcqASQXBukjlvR4bYjoxrTpQvtA6mYMoDgri14DmMPNUkghQGoMp3v5xvmGNROOoo0zBpCi6mU27GgjaZgmISoEdogge0DfbaACGXpUHBoePpAbCdXSaCum+/jaB1Uo1xBs5PYITdChsXYxjESgwO7Bq++AxhZ6nQAHulmuHLeIB9IxmONdkJJ0pe9zap5xdgyEhcxw6XSlzuoXA5CFMxTmArJiNWNpMtykU7RADlhWlSbDnFvUkLKAxUCU0Ljg7i43eAoQsguIKwUzStBH3gfWHR6MSqf5pKQwqtCmKj90imnZzGMZ0WVLYCYFTCxShgNXcdTQAGfytE9TUBZY7lAK+MVZbOIWng9f1hr0zllKpYUgpUEMokgg2UnSRcAKvCGRMIZrwGJiClRHAtF2FxBSXFt40nvqU99/GKkwDbEY0zQEpBJJ7QsWHfFExAnTdMsMhAALlvU0vCxXfHedHMnTKkEzkpdYcvYDYH+bwCs4pElBRrBW1SntadmpTaEPz5STRWoAk1DX/WHOdYqSkFKA/IApQPMOY5p4Dps+6WTMVKEpRVpdJYlw6eEc4VRrESIBnJmqUkJBVqYJTcslyVMdto7HDTZcmSEJCiSntOBU+Bu7whyfBCVLMxaSVU0igoeHCHU3F6e0Smo7SBYHYB/UwBPzaZpCtaEijoDau88ITZ7mShqSknSptRp2uVP0jGIxpmBNWSTsdh74wnCy505MoqYD9BAJBJJNhUbbcu+K8ZJKW3Hd747DHdH5cka0qLDc2c++BpeWI6sFc1JUT7PLi8BzeGy+YuqEv6RaqXoolwvd9u6HczGoCdJOnSdhXvhXjpiSxLsaJ4jvgF6ybLqOO8DzJY+yzCDU4bUParuPhA0wBJIDmAU56lpB70++JG3SGZ9SRzHviQDHJlFMqUpJI7ItD7LMdpnamHacVuCbEAQoyzT1Eojs/VhwbkgCviYvnB+RuP2gD8xQpBVqRRblJYEjz2gtGbK6pCEzEAJB0ljrd/ZUfcYX4bMVqZBJLbFi/LjAE6WU3ND8P0gHE/GlM0lgl0OWJPmYE6gKKSCASW5PesU4MtcOz83H8pBWJSwBQRpV2hahFxaAy5ufaVTssA1997xtMlpKFJA4mvpExigpiCmpf/AE8HJjImMLbVPvtAKxO+rACUi9SHJ7uEArgmegO7X/m8YEv+PAUBiIa9HsKqYpQlh1BBd+ZYafOFhFW9YbZACBNUEkkBNi2/HwgDUYaaE9VNB0sybs4792i/DrmCZJB0qVLIILu/IiNv8TXo1BTvsaseTvGiJiUrClrZ2IIFX8PKAH6WJJKSaDUWSPZSTU6RsHBEc6kcaGO2zDC9ZImrLAIQhaQbgBTKPiFekcck3797QF2OQyrgulJcWtAYEEYtbnagAYRQRSAzKYKSTZw8dtOzYTZQ6tJUpNDU05sK+scO3pElziOXMXgDM4SsEa0hLvQBvN3PnC9oKxQfSS7nclz484qlSFKLJBJ5QGgEHYPDUKzZLMONeHDnDrI8gSFgz1hIYsHADs7Endq0hpLw6JaBMSpJDlIDBuABJ43pALZOHM0FKVgBgaeyAHducW5jhwhOh3WshRf7IFAC25vEkHQhQJAAqBVqV248IvxGJ7INCWBNKsGMAm/w2YkoYkk+TE0ivrjKmFTB+OwPKDM2zPWjsAgc+A2gPC4cz0pFgDUm20A3wyp2NmIE1TSk3aif7w9zTookjWhRDD2d+TQryzDdrqw5Skvy598O5ebiSV61laAKuA4fYd0BwmIKgVJoDV3FYpnHUlglmuYcZvmOGnHTLQUKeirgwlxBUFdp3FIAaTS7gRUtbGghrJnDq1OlgaVAhctAeloBRn5eUrvHviQRn8r/AC6ixumu1xEgHuT4NsPh1oDlSAFJD7MXsw57WjGMkKCy53LO3ftYxr0ZWUyEPqIKUtts9PGMzzqcE0NaDe9RxvAUS56jYANuAx8WizESCkkEl9xzv4jnGJukBJS72UGp4F6iIlZLEuze6A2wRALB67H9GvB6lgoKXSb6TuH+z3QDMRYC9xbfnFmHRxHZNO5UAGFPRvD3wXIWw5AEfzjFKwxpxDeURCy57O9jAb4itE2IHGrQNIVXasbrLNwenLlA6wQYAnGafHlBeSTkgLBVpJKSl+Tu8L5dq7xXMS0A5xE0OWIqXbgYDWtSi9AOZH6wABGEiAfpxZTLm65yVKVL6sJCiSQSOFAAzwplUbccKxXKTBIoIAZVzGqxFq5R/vFkqU3aIBHB+UACuMCD8VhnV2KggeZ/V4tRl4Qk9YHUAGALX98BRIw4Uh1EgB2YByacbWvDzJ8MGKUSytbWfetSWrtSggPAZYtYExZRLlfeVt/pTuYdSJqZUpQlElKnT1hvW/ZFw1IAzNMQmXJSicEK0V0iqSo/ZLXI4wkXjJi0AzDpcvLQAAkPV22EXYCVLSvXN+sQl2SWsLE1vwEKsdmCpswLUKPQCw4QDXFzisBGoMB2u4bnvMJ5eJVqKTY0vtYQVjVpTJF9S2JY0bYHnA+FA1JUauATAGCd1aKjU+727+UNcqmSlYaZ2QFIAbg71fjSEGZTSoqIoPSBcHiNLh6GjbQFhziYFlQUQ5NjAk/FqVckvdzFeIl9qlopaAvSBtBc2Qvq0qINSwJhc8b9Yo3UT4wBSCCGLkja4ixA4pYcRFMoFNGqYNkIdOkir34QC3pQlsIrtPVNPERIb9OsnSjAlaSSQUPydQESADySfow0tVFDQHrb7rC7xZgwFBZUWKgop8KfrCzLkjqJQe6RRoe4OQOqW49kUPPc93wgAJJJdJA8b+ERUtnHB738Y3QHqSGe+7BvjG0oOou5G5Dl+cBpJALsbXaLZRZRS5ZVO47GMzJZQt+QIaxSePCkD4guoqZgeEBfPQUAJUGJ2+EVpmcT6/xoulr6yXpVVSS6T+higYcgkrTY9oOx938pAXjDJUAz3YPbl/eNV4PVRPtDbz9KQVhZKSlVyBcMXFeVhasVYc6FaqB3I5s58DAKVE2MbIlkwxnyesWpSRcOQSAX5PfuizK8tmTVFEtBKxsz0gFs6WQBz8/7RTpjoc8y0okgqSQpBSD4uC/cRHOpVWAIKGHGlY6bLui0xcpCwkut6UNOIrduMAZD0eViHJXpSGHZDkk/AC8dyAlK0S5cuYUsOqmBenUWZmLE+yaUgOexXQWe3Z0mhLksXG1m9XhVi8lmSkqc6WISoKKTXuBsTvHZ5bL1CbLUqanQeygl1uo2JcihBhP0hyoS9U9QKVU0oWrVqJDEu9xwr3wHLTz1QAB7RueG7UimUA7qYHYV9f3ipR1Kqwa8WTmpW7k+FiYBph8wSSAoAg0ANfFoDlzJgUqUk0KnO3rtACUlRDB3N/dB3V6UlIJCrkn3QF+Y411sKISyQE0HPmo8zAMtJLqDjYPz/WMV09oCnpzjeWsqYbO47toDSesqOnZMET9ISlxs3juYGSWJBNz6CN8UsrWHoBQd3GAEUo1D8yIwTtvBM0AOxBp/aKCHcm8BUtZjCgKNy/eMNzjCVQGQmIg1jDmMqEBfiMU6iRvbwpB2XqUsgJOlg78eZgLDSQxUq0F5diWeWSyVbtWA36V5j/kJkol1FSC+zBQaJC3pdKlpkKCFlVU374kBMika5cpP9IPo8dFMWlMjq0n2qEtZtn3eEvR5DyZZBAISKEs9oYlJJUk0ALhLgBy3GAp0qIZnIH2eFqgiDsDKRp7BUS3bDUfhxrxgPCJIUCdTAsWqR4cIZa+rUqZKI0qDKoCADxH83gNc1lpGlNUtUD3pJ9zwnmUBBq9q24GCMTqfUGUCaXIHMcO6K8ZJo6S486bvADpLMOO584LM8uTMJKm014behED9XTmDTn3xbMnatLmzAmwHdxpAdBgpCvm5WpYsVEpYrKdwQqgPCApEqWZb63OsBKT7QSaueb04RbKwoQZktZCVKQkJC6kWJIKaCho8U4LLpongiUZgr2aMQXv7x3QD7pP0e0y1GUUnWZdlObElJ8gXjkcDm+IkLdC1SyA1GFOFo7XqB81nrmTEmeZZbUrtpbsy0hAF2BqNjHnkxajUl/WAY4nETJgWVKUsqDlz/wBRPLeFJi+TLUdTO44erxr8zUNoDveg2DlqkIYfWqUsFSk6kioIDBQLMmtKPHUyULUZYSqTPWAalSQZRBNEC7Cgelucch0ZyJa5Q1JmJG5QsahcUAHZBOzu0dLk8lGFw6hpkrKUr1lSSmcXcuVcBwZ4ACR0iRhpy0Lly3BUBNYuV1fXdwSaEWjl+kfSGZPQQsoISsKSySGUaG4cjnzEbZhlBmrCsIFrSSAXcpSo1SCo7EEMYBxuWqQNU7SlZUfq6E3PCg3PlAAIUyf6iX290UTp3ZYXcuw/jRgLNwa+6LJCS5JNLl4CzDBQF2exN/ARJ0wEp0hv5zi/ETBoc32aK5Mp9ClWZ6XgMGwHtcKebxsosCUA+9oOkYXshSapqACK1geesoUpCQwUeVGvAKSqofzi+bMoxq+8VTUB3fzghKd2BAI7oALXccYyhy4DmC8fhbq42AtA8xbBrQGJqALVgcXixahtGFqcM0BqI2RUxEIi5E0JDC5pARSjbaM4CYy6nziiZwB741SKwAnSSY8tXePfEjGeAdQrvT74kA8yTLlKw0pYDOkAMzlh3wzlzwRomizigGp+Jfa0KsnGmRJUCXKUmhoLOY6GbKKtC6MsE7fza0ACvWlAXqJAUkaQLb1/m8MsVjErSe2OVDTkaWMaYjDkAudPWNUcrP8AykUzpJB0zLAA6mHvD+UAThMOCCuWkoTRwVUB4g/d7+MAYqaFKUlFGckFi3Hb+PBWGxqEqBSR2T2ncJbagLF93EVZnli/bSNJbUQ2xcmo4cIBbhsFrmBAUAasosBTmbQ1zCQUS0pXLCQUpCSyakuSXD0feNcowRnK0J7JU4LC54ObVhjmGW/NjJTRanKpgB1p0hxUKYAnhtAc/JnLWpKSv2aVc0dmpWOixsoplJklZZwvWlI1uXdixVYGj++Kc0KCmX1PVoUSNTUDGrFw5YkDUbtB+V4comp7co6gRqVYsA6QSG7VbtASTMTMBWtGoIQUdZMOkqUytJYC4oLxwypNQE/asPFo9SXhpM0aOtSlKU6VIvVnrS4pUXjis/ybqFoZ+04okqDj7vIg7QGcPlS5UtFB1kxT+0CQlLXD0DmL5uWlSkhLa1uwLCtaGrPR77wrweGnpX2ErDByogp8S/OPT8F0eQqQVqUyjUhgSmhZmJYlVXgA+imSzUSkzw4UzhLVcXcFnYA2u8dEFmcmYqWpOs6kjUkJ7w42rvcQizDO1yky5GoJUyEpAJKu8kUSW77xcvEy8QVyUagsrUoEEGyQntvYXDDygKBkE5IVKUmTomL1EBWl1GlG3ZhwjlekuFUEqPV0lq0lbGuwclg9AO4QVipSkLKVPqSWudufOK8zxq9M1lTBJWNIQoqUHLUfhz7oDiSXJeCkh0nd6eUUy0MQOPP1guaoIAYNeAroanajQXKkFQKZdSWA8nPpA2GxJ1MpCdLB6OfN6eEZnLMs37RNwdj+0AxwGbBtKkNsG48YWTppUoq0ktv7oql1c7kkw5lY4GUEAdpQ7RYU/ggECnJK9t42GIGloLxaEGks0FgR5kwvOGrdvWA3krKl0bhGJkkv3WjfClKSSSaW5wWvFDSpTAqNAYAUygO/nFZkkVtBcgJJFS54bd0X4vUaaf3gFIoDR+cDkQ8wswNpWgCNJuFQA4d+6kAmCoiVxf1QJoRGeoa/lAKs9U8k96ffGI2z1DSVd6ffEgBcH0mVLQEBAYAC/Dwg/A9Oly6GShSeBNfAtSJEgHkz5VQZej5kh9ldYXB4+x6QvlfKKoBQ+bpIU+oamd7v2YkSAX4npgCoqRh0odi2skOOHZtygiZ0+WQ3VCvtMs14vSJEgKJXTZaT2ZQbgVkiobgIYY35SFzNBMhIUlITq1GrK1AmnhEiQFc/5QHUVDD6dSVJWBMLEKu3Y7O3lAkrpkAnScOFcNUxRbhRmJ5mJEgHuD+VCWhGn/D0qolyZyqlNUk9i4i0/K25c4McR9ab8aoiRICxXyxE/wDo0NShmk2s/YipfyuK6lctGFCCsuVpml7v9znEiQCyR8ojLSpWGCwkGhmEO+76XeDk/KoAFBOClhKtIbrFUYF9JCQQS94kSAFmfKSS3+WGzvMclg19EbzvlOUUlCcOEoUGUNbkniDooYxEgEUzpWXJTLCa/ec+4RpL6TqCgoywSOKj8IkSAImdMFH/AJQH/V+0VTOlJJfqg/8AqNuFokSAg6Vq/wDbHn+0bp6XKDtKFf6j5WiRICn6TG3VhtxqPwiyZ0qegkpSP9RPq0SJADK6Qk/YHn+0XDpQdOnqx5/tEiQBGE6YaKiQCeOs/CLJ/TqYq0sCjXf9IzEgApfSlQf6tyd9R+EXK6XFweqDDbUW90YiQGJfSwgk9Smv9X7RWrpM5J6of937RiJADZlnXWoKerCXarvbwiRIk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8" name="Picture 6" descr="Officers walking through a flooded communication tr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83499"/>
            <a:ext cx="5184576" cy="336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711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These men are standing in deep, wet, freezing mud.  Their feet would be wet all the time.</a:t>
            </a:r>
            <a:endParaRPr lang="en-GB" sz="2800" dirty="0"/>
          </a:p>
        </p:txBody>
      </p:sp>
      <p:pic>
        <p:nvPicPr>
          <p:cNvPr id="9220" name="Picture 4" descr="http://www.guycroft.clara.net/fathfam/ww1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44824"/>
            <a:ext cx="6480720" cy="436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066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Autofit/>
          </a:bodyPr>
          <a:lstStyle/>
          <a:p>
            <a:r>
              <a:rPr lang="en-GB" sz="3200" dirty="0" smtClean="0"/>
              <a:t>Rescuing the dead and injured from No-Man’s Land was made even harder by the mud.</a:t>
            </a:r>
            <a:endParaRPr lang="en-GB" sz="3200" dirty="0"/>
          </a:p>
        </p:txBody>
      </p:sp>
      <p:pic>
        <p:nvPicPr>
          <p:cNvPr id="10242" name="Picture 2" descr="http://img824.imageshack.us/img824/1093/britishstretcherbear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762000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54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GB" sz="2800" dirty="0" smtClean="0"/>
              <a:t>What was the fighting like?</a:t>
            </a:r>
            <a:endParaRPr lang="en-GB" sz="2800" dirty="0"/>
          </a:p>
        </p:txBody>
      </p:sp>
      <p:pic>
        <p:nvPicPr>
          <p:cNvPr id="12290" name="Picture 2" descr="http://media.iwm.org.uk/iwm/mediaLib/301/media-301895/large.jpg?action=e&amp;cat=photo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268760"/>
            <a:ext cx="5652628" cy="43171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5157192"/>
            <a:ext cx="8424937" cy="1477328"/>
          </a:xfrm>
          <a:prstGeom prst="rect">
            <a:avLst/>
          </a:prstGeom>
          <a:noFill/>
        </p:spPr>
        <p:txBody>
          <a:bodyPr wrap="square" rtlCol="0">
            <a:spAutoFit/>
          </a:bodyPr>
          <a:lstStyle/>
          <a:p>
            <a:r>
              <a:rPr lang="en-GB" dirty="0" smtClean="0"/>
              <a:t>This was known as</a:t>
            </a:r>
          </a:p>
          <a:p>
            <a:r>
              <a:rPr lang="en-GB" dirty="0" smtClean="0"/>
              <a:t>‘going over the top’.</a:t>
            </a:r>
          </a:p>
          <a:p>
            <a:r>
              <a:rPr lang="en-GB" dirty="0" smtClean="0"/>
              <a:t>Soldiers would be ordered to ‘advance’ towards the enemy trenches.  The enemy, on seeing them approach would ‘mow them down’ with machine gun fire.  Very few of the advancing soldiers would make it to the enemy trench.</a:t>
            </a:r>
            <a:endParaRPr lang="en-GB" dirty="0"/>
          </a:p>
        </p:txBody>
      </p:sp>
    </p:spTree>
    <p:extLst>
      <p:ext uri="{BB962C8B-B14F-4D97-AF65-F5344CB8AC3E}">
        <p14:creationId xmlns:p14="http://schemas.microsoft.com/office/powerpoint/2010/main" val="3566136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Autofit/>
          </a:bodyPr>
          <a:lstStyle/>
          <a:p>
            <a:r>
              <a:rPr lang="en-GB" sz="2800" dirty="0" smtClean="0"/>
              <a:t>Miners were used to dig tunnels under the enemy lines.  They laid explosives which would blow up without warning.</a:t>
            </a:r>
            <a:endParaRPr lang="en-GB" sz="2800" dirty="0"/>
          </a:p>
        </p:txBody>
      </p:sp>
      <p:pic>
        <p:nvPicPr>
          <p:cNvPr id="14338" name="Picture 2" descr="http://www.warhistoryonline.com/wp-content/uploads/2012/03/52568c24e240b502dc9c33c846cdefde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484784"/>
            <a:ext cx="4993171"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homepage.ntlworld.com/neil.ashworth1/hawtho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5" y="3068960"/>
            <a:ext cx="5321757"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5373216"/>
            <a:ext cx="3168351" cy="1200329"/>
          </a:xfrm>
          <a:prstGeom prst="rect">
            <a:avLst/>
          </a:prstGeom>
          <a:noFill/>
        </p:spPr>
        <p:txBody>
          <a:bodyPr wrap="square" rtlCol="0">
            <a:spAutoFit/>
          </a:bodyPr>
          <a:lstStyle/>
          <a:p>
            <a:r>
              <a:rPr lang="en-GB" dirty="0" smtClean="0"/>
              <a:t>This explosion created the largest crater of the war, at</a:t>
            </a:r>
          </a:p>
          <a:p>
            <a:r>
              <a:rPr lang="en-GB" dirty="0" err="1" smtClean="0"/>
              <a:t>Boiselle</a:t>
            </a:r>
            <a:r>
              <a:rPr lang="en-GB" dirty="0" smtClean="0"/>
              <a:t>.  The noise of it was heard </a:t>
            </a:r>
            <a:r>
              <a:rPr lang="en-GB" smtClean="0"/>
              <a:t>in England.</a:t>
            </a:r>
            <a:endParaRPr lang="en-GB" dirty="0" smtClean="0"/>
          </a:p>
        </p:txBody>
      </p:sp>
    </p:spTree>
    <p:extLst>
      <p:ext uri="{BB962C8B-B14F-4D97-AF65-F5344CB8AC3E}">
        <p14:creationId xmlns:p14="http://schemas.microsoft.com/office/powerpoint/2010/main" val="3535708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This is what it looks like today.</a:t>
            </a:r>
            <a:endParaRPr lang="en-GB" dirty="0"/>
          </a:p>
        </p:txBody>
      </p:sp>
      <p:pic>
        <p:nvPicPr>
          <p:cNvPr id="15362" name="Picture 2" descr="http://media-cdn.tripadvisor.com/media/photo-s/04/16/9b/3d/lochnagar-cr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6768752" cy="450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53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new weapon used to devastating effect, was gas.</a:t>
            </a:r>
            <a:endParaRPr lang="en-GB" dirty="0"/>
          </a:p>
        </p:txBody>
      </p:sp>
      <p:pic>
        <p:nvPicPr>
          <p:cNvPr id="16386" name="Picture 2" descr="http://upload.wikimedia.org/wikipedia/commons/0/09/Poison_gas_att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6791325" cy="249555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castinet.castilleja.org/users/pmckee/wwi/g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696665"/>
            <a:ext cx="3864496" cy="2791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9" y="4797152"/>
            <a:ext cx="3528392" cy="646331"/>
          </a:xfrm>
          <a:prstGeom prst="rect">
            <a:avLst/>
          </a:prstGeom>
          <a:noFill/>
        </p:spPr>
        <p:txBody>
          <a:bodyPr wrap="square" rtlCol="0">
            <a:spAutoFit/>
          </a:bodyPr>
          <a:lstStyle/>
          <a:p>
            <a:r>
              <a:rPr lang="en-GB" dirty="0" smtClean="0"/>
              <a:t>Soldier who weren’t  killed by the gas were blinded by it.</a:t>
            </a:r>
            <a:endParaRPr lang="en-GB" dirty="0"/>
          </a:p>
        </p:txBody>
      </p:sp>
    </p:spTree>
    <p:extLst>
      <p:ext uri="{BB962C8B-B14F-4D97-AF65-F5344CB8AC3E}">
        <p14:creationId xmlns:p14="http://schemas.microsoft.com/office/powerpoint/2010/main" val="387659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were the trenches?</a:t>
            </a:r>
            <a:endParaRPr lang="en-GB" dirty="0"/>
          </a:p>
        </p:txBody>
      </p:sp>
      <p:pic>
        <p:nvPicPr>
          <p:cNvPr id="1026" name="Picture 2" descr="http://classconnection.s3.amazonaws.com/361/flashcards/1417361/jpg/western-front-battlefields-map13341028206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799"/>
            <a:ext cx="7920880" cy="486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86034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is No-Man’s Land</a:t>
            </a:r>
            <a:endParaRPr lang="en-GB" dirty="0"/>
          </a:p>
        </p:txBody>
      </p:sp>
      <p:pic>
        <p:nvPicPr>
          <p:cNvPr id="17410" name="Picture 2" descr="http://www.nam.ac.uk/microsites/war-horse/wp-content/uploads/2011/10/124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3"/>
            <a:ext cx="5310640" cy="3744416"/>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659246"/>
            <a:ext cx="4248472" cy="380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184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smtClean="0"/>
              <a:t>Conscientious objectors – those who would not fight – were often recruited as stretcher bearers.</a:t>
            </a:r>
            <a:r>
              <a:rPr lang="en-GB" dirty="0" smtClean="0"/>
              <a:t> </a:t>
            </a:r>
            <a:endParaRPr lang="en-GB" dirty="0"/>
          </a:p>
        </p:txBody>
      </p:sp>
      <p:pic>
        <p:nvPicPr>
          <p:cNvPr id="21508" name="Picture 4" descr="http://www.1914.org/wp-content/uploads/2012/11/Q-101064-Casualty-on-stretcher-stretcher-bearer-lays-hand-on-casualtys-ch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0807"/>
            <a:ext cx="6624736" cy="472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244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Soldier’s crossing No Man’s Land</a:t>
            </a:r>
            <a:endParaRPr lang="en-GB" dirty="0"/>
          </a:p>
        </p:txBody>
      </p:sp>
      <p:pic>
        <p:nvPicPr>
          <p:cNvPr id="18434" name="Picture 2" descr="http://3.bp.blogspot.com/-nuhQD_dmlAY/UoNRLHcL8vI/AAAAAAAABUA/qQjVwpDpUdU/s1600/NoMansLand+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41645"/>
            <a:ext cx="6912768" cy="499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820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53511"/>
            <a:ext cx="8229600" cy="1143000"/>
          </a:xfrm>
        </p:spPr>
        <p:txBody>
          <a:bodyPr>
            <a:noAutofit/>
          </a:bodyPr>
          <a:lstStyle/>
          <a:p>
            <a:r>
              <a:rPr lang="en-GB" sz="2800" dirty="0" smtClean="0"/>
              <a:t>Occasionally, soldiers were able to visit local villages for a good meal (egg and chips), a beer and a bath.</a:t>
            </a:r>
            <a:endParaRPr lang="en-GB" sz="2800" dirty="0"/>
          </a:p>
        </p:txBody>
      </p:sp>
      <p:sp>
        <p:nvSpPr>
          <p:cNvPr id="4" name="AutoShape 2" descr="data:image/jpeg;base64,/9j/4AAQSkZJRgABAQAAAQABAAD/2wCEAAkGBhQSERQUEhQVFRUVGB4ZGBgXGB4bHhweHB0fHxccGB8aHSYeHBsjHBwcHy8gIycpLCwsFx4xNTAqNSYrLCkBCQoKBQUFDQUFDSkYEhgpKSkpKSkpKSkpKSkpKSkpKSkpKSkpKSkpKSkpKSkpKSkpKSkpKSkpKSkpKSkpKSkpKf/AABEIALcBFAMBIgACEQEDEQH/xAAcAAACAgMBAQAAAAAAAAAAAAAGBwQFAAIDAQj/xABOEAACAQIEAwQFBwgHBgUFAAABAhEAAwQSITEFBkETIlFhBzJxgZEUQmJzobHBIyRSU3Ky0fAlNEOSwtLhFhczNaLDFVSCk/EIGGOjs//EABQBAQAAAAAAAAAAAAAAAAAAAAD/xAAUEQEAAAAAAAAAAAAAAAAAAAAA/9oADAMBAAIRAxEAPwBqc1c2WuH20uXldldsgyAEzBOskaQKquGelHDX1ZkS8Au8qv2Qxqm9On9TsfX/AOBqXfJ+Jyi6D12+FA18d6WcLabK1u/MAyFWNfa9Rv8AfRg/1d/+6n+eltzBx29YvBUIy5QYKg7zO48qqbvMQb17Fo6yYBX8YoHdxT0oYaxbS46XirmBCr4T1baKq/8Afhgv1eI/up/noL47hhct2VacsZwAdu6sfYTQ9f4KukTEiTO0/wAigbmA9MuEu3BbW3fBad1SNBPR/KpuA9KGGvX1sql4MzZZIWBoTr3p6HpSgwfB0tEXEJzrtOo1B3029lS+V2Py22TGl1CY6yT/AJqB18d5qtYWw991dlSCQsTqQNJIHWg7/fxg/wBTif7qf56mc+2y/DsQqjMSqwBv669KQuMsMgIYFTHUEffQPviXpkwlgqHtXzmBOgToY6vURPTvgSQOyxOpA9VOun6dKbnIn8iRHqH7wfxoew7HOs/pD7xQfSdr0m4dsQlgJezOwUGFjXx700UDGDzpE4F54phtf7Ube006bbiBQTxiB51sLoqMjiK2S5QQuKczW7Dojq5LhiCAI7pAMyfpCo55ztQTkuadIH8aHecsR+dWE/8AxXWn/wBaCPsoC5x49dtuMPahcykzoC0zopOgiOmutA2+D8+YbFXzYtZi677Rpvrm1jymrLg/GhiFYhHtlHZGW4AGBXyBOhBBHkaVvojxeHw1hrtxl7a6TuRIQbDXxMn4UyuF8Yt3ixRlPsIoNuP8zW8ILZuKx7R8gyxoYmTJGlcLHOuHbs5LIbk5c4gaMV9b1ZkbTNDvpOxCj5IpViWunKVI7pAEEg7jWo2EtD5LanohP/W1AT81872sBbS5dS44dsoyATMTrmI0qi/3zYTsu1Nq+FDBTohIJBPR/KhjnvEq+DwiqVYjEGVny092o+NDPGMPlwiiACbyaf8ApagamG9LWGuNFu1fYRIaFA+1p+ypB9JlgAk27ojxy/5qRWMxF6yLZRmUMDEHTfYD2z8ahYjj1/KZusaB4Yv014S2YNq+fYE/zVFPp5wn6jEf9H+ekXiMYzesSaitfMb0D8Pp9wn6jE/BP89b4f09YNmg2cQoAkkhDHuDyda+emxB8awY5wrKGOVoJHjG1B9AN/8AUBgx/YYn/o/z1of/AKg8J/5fE/8AR/npBWizwoktOg8fIedc2YjeZoPoH/7hMH/5fE//AK/89WHAfTbhMXiLWHt2cQGutlBYJAJ8YcmK+fhhD2eb6M1cejL/AJrgvrh9xoPqysrKygW3pz/qdj6//A1K7l8jPc06SPbTQ9On9TsfX/4GpWcuH8o/mu/uoLPjeCW/jLNtnCB7frRO2Y7SJnb30PcbwIw997RYPkjvAQDIB929T+d071g+Nv8AH/WhgmgZuKxP5DD6b2xr/wChN/56VEKyp8CN/t0rTE4gjDYXSQUA9ncFZavhhGgmR9lBKsWoJ8DuPb4aVC4QR8uG4Au2iNfpoPxqbZv+qx0kAakbgR+FV2EuH5aPJ7J/60oGZzveZMBimUlWW3KkbggikknOeLAM3A4+mob8KdHPUnh+K1/sm/A/hXz2X7rCgMeYOJ9mtqbVq4HXMc4OkwTlgiBrVOOKYckE4YAjXuXGHxBBrpzi8LhvO3/hSh9HoGXgLccSw8/rF++nNZPdpPYQxj8MdY7RfPr/ABpvWH0E0Eu0a6PXJX38Kx30oA/nKyWvWGUwQt0bTIlDFBXMfG8J2TpfdGJmAneYGNCuhCn2kV39MXM2V0w1uQ0FnYHo2y++JPupSMmtAVWPSLdhUezg7oUQufDrMDYSsUy/RhzHcxLEOmGVAnq2kClWzECRJaIEztqKRNu2dI9lFfI+Ia3i8OEPrPlYAnVSO+JEHp9goHB6RT38J+0/3LXmE/q9oeKf4zUXm0hxhWUlltl1JYyZIUrPU6KdfKu3D7/csr+jbE+8sRQVHOmGW3awZUAdpfObQak7ttvoNfKh7mAgWrXX8sPPZG6CiXnlc1rBLI0vHfSfZO+/Sh/jenyeAW/KHQfVnx8KCp4/g5w9qP5kmhbG4UiBrqYpj4/B5sOk+E/bQxieHA4pFIJCqXIUE+Q213oB2/a9vvB/hVdfEKD4zRhxrCW1QkZgR4q46eYoexXDHb5PbQDO6EiSFHjuxA2oKQtWs1d8xcoYjB5O2XRxKsuoJiSJ8RVNZtFmCgFiTAA3JOwFAUcgcN7S5euRPZWmK+0jU+62HPtiin0vciOuJfFWFXsrido6jcEaXGjqDoxjxNTeCcpth8H2CtGIu2r9541gBAqqPf3Z+k1F/Gbt84axcxNsLldLdwA9HBRz4EZiCPbQAnEuXLScuJfUflc65nO5lypXT5ggQPKhv0Y/80wf1y/cab3OfC7Vrl67akKqoCn7QfMo9+1KP0XL/SmD+uH40H1RWVlZQLb05D80w/1/+BqVPAZ7Vo8I+IO9Nf04n80w/wBf/galXy4PyzDc5QfD2/ZQe86SUw565WH7sUK0weNYWy9q2LuYHIQmXbNlEZvLQfCl8LWZiq6kfh4TQHYxH5lhv2R9gitcM+nw+/8A1qlTiRFq1aYFQukkCD13nx8ql4O5L+I36dCDQXmHvDsUBiQTM+3T8arz/XUA3Zrce5wdfcDXE4odnbMjoDr1B7wPxrj8qC4zDMGB7yE67d7+BoGzzaR8ixOo1sv7+6a+dGFfQ3H1FzDX1MRkbWYgwYPlrFIteXrpE93+993jQS+b2lML9X/hSh9LmkUQcfwbXVsKkE20htY+aoEeI03qqXl+94Ax4MKBjcOM47DH6SffTcNwAEkgACSTp7zSqwHDrhexeRdBDRBOxkaDT7RRNzjiWv4TsFZbbXmAc3CE7gMvlkwTsInagMsJjkYSrqQdiGBB8YIqRexChSxPdUEk+Q1P2VRcP4BZt20tp6qKAPOBv7TvUHm3DXFwl5bGr3FyDXoxAb7JHvoEbzFxU4nE3b7fPckDwHzR7hFceD4e3duZb1wWU3LkFtPAADVvKrpPR7jbiXGSyW7M95QRPjAB3MawCd6q+A2VN9UuLI1BB0ggHfrIPSg2xfCTbIyTdQxluKrBWJ00kTM6R40Z8i8rXLd8XLoCtaUOLRIzEPKhhJiB3pkiCKseF8N+TKmZzbtwbalj6rOC6kwN8wyz5x7deM8fSwEa4AzKy5TMESYJnwAkxsdKDfCc02zfvYe6wXM7gFtlKtFoeR0+0+NE3DbQVbc79moYeBBYUI/7K2bznHYZj33ZmzQQhJnMmZFkSesxIImKIsHiOz7FbkqWQAZ2ksSzmCTuYj8KCL6QAT8ggx+WJH2VRcS9bD9O+5+CUb8Z5e+VJZMgG0WZZJ3MRoNxpVBxHlO+2SCs22kMAe8GABCjfy1oCbh3KKPYti8xDFBCjSJHXz8qr7/LXYgqLVq9cDDvKxtMVY7HNmkjwzR7Kh8F5yW7md7dztRCGLwBJGkZZEe8Ca6cW5rIuqtq21tzt2iksY9YAR3B0kmCTtQAfNONtlLqi4cw7uUggyDBGv8AOlV/HLlmzdsG4j3HW2htqpUCZPryrE9NqsOa8c72nzq4ZyN1jUkdRI+2rXBYiyl0MVDXrZVWY6lBlJGUHbrMa0AzztzFj7lpBic9lLnq2wpUEDxJ1Jgjf4V1wGHs8Msrdch8S4BBHeFtT4RoTHWdToDGtGmPurxTAYjKucopy+OYCVbxmPxFJAYhgpXMcpiVnQxtptQGOG55utfW7blCvdzMzNmSO6twCBGYFtIEnwFODFcUTE4LEYksHsC2uREGZswgs7jcEGFynYKSd6+fOE2yysB4yfcDp9tTuMcVu21t2VdlTLmZFYgFsxg6HwigIud+c7j4W3gxISQ5zesYHdE7FZkyDB0qH6LR/SeE+tH41Qcw8bGIa1lUqlq2EAMSdSzExpqzH4Cr70WH+k8J9aPxoPqesrKygWvp1/qeH+vH7jUreWLU3n1jKg++mf6eG/MsP9eP3GpWcrXPy7x+r/EUFjzRcyWLJiYbX2ZaC8QoZiwMSSYIOnlTJw+BN9CjbFdKosRyPcDbiOlAHrbPVhHsP8KtrWMwyCAh85JPwldKtl5HuRJ08vCoWL5RYeqQ0eB6HY0HJuN257jMqxqAi+7XJUA8TVrquWZmUiO4BsZExFX/AAvgIyYm00BiLcH2k1xt8oAWrjq+qBtY0ldx8RQMcY269lma0AHTcXBoTMaHzI/1pYYnmC5YuNavBiVMZgxP2SBRhw7jl42lCrkYrJLmddjlA+OpqgwfAmxwe7eMNmAlRAIjX3igrbvG7Rhi7ExsFOnlXbht1cSxydqEUS7+qqjz72/gKuv9gbKjWTHXaqfFYK5hUK2m0uZ5TfNoQuYeYJA8x5UF/wAP55tWH7C602v7O4Nco6pc3Oh6+EUb/KbN62JNu6h1Eww/hSQxvLbW0VieoDSdp2M+FZgbl2wx7J3QzBAOnvGxoHNzBxG+mFZ8LcUPbGYqUVgVA1Go0MaiPCgbCek/FyDcawPM2iR8ENV6c5YgLcRmVZGVyE70HRoEgTBqh41jrTG2tnPlVdTcABJJkwF0AH4mgduA9K2DVAGuu7dSlhlHwJP30BccfDYviLX8ILrhlzXLaA23zjQsCQQAdCSNZnShzhty2ATcDRl3BIEyPhpRNyfwi+sMbQFnEqX7QAMxAY5UXNosmOmuYa7wE3G44XbRshbgyqGW0X2IJI7QvJcSNievShHiPA8RdR7yglLaB2BuB2CsSFMDyH2TTIv8FsWWR3TvQysM5YTGYCNFaAG+bEnShfDjEYPiKNbtk275YW0JEXEkEpG0gEgTEERtQcuROX8TjAFN8rhkyi4mYglTrCAaQ0RPtpkY62pxSyoOS2pXyOZhIrtw3H2WL9lC7ZhlyQxJEQQNdIMdZrXiOFYYgOQQvZhZiZIYmB5xt8KC24WwK/H767tiksK124QqIpYnwA1Jqk4dxqxldbd5GuqSCraFSOhUw0eYpbek3mMksodgzgBgrAoykaxB8h9ums0FFxTmdGxj38PbW0JOUmJ1PrQZGbX3Hzoj9HDHFY9S5ZlUMzEyZnYN4Anb2UFctcsvjLqqoIWe88aL197eAp8cr4WxhLPYoi28nrMfn/SJO5O0dDptFBx5q9HHygIbFwJlcMbbzBjoGGo980C8S5TxKY1uzVZkMxLZQrECBHzgFAE7d80xrvPFlHUF1ylsv+vn4aV241h2uQwAYAlS2zLG066qfsMeJoFJa4td4bib9sW1IuQ2VST07+UdAZ61S3ORcxuXC/ZWz3klZ0OoB1nyo9ucfGbF2sMFN/sxLZZlMsnKwmNJ7sjWgjh/NVxbbBhmVQNz0kLIHhJifE0HDlHl58QzWbZUMouOW1ggKsDTUEwaiekHDG3jnSZFtUXNBj1AevnPwqfhObjgi74SM9zcOAwAg5iNd+mvQ0Q823bIu4u+QHU27MJplfuLIMg698mRBB60CrFGfor/AOZ4T60fjQhibil2KLkUkkLMwOgk6mPGi70U/wDM8J9aPxoPqqsrKygWPp7/AKlh/rx+41Kblsxe9qH8Kbfp4/qVj68fuNSm5a/rI/ZagO+W7gZl/ZI+ytWcjiJQt3WTbpOUER75rfgNsK9uOoP41Xcx4WL4yMQUCidzoognxoCc4cGVImd/ZVVieFpaWLYjT26SSB8Sat8E7X7BmEchhIBiQSJHWKFcNwlrF66JkAZTJMEmGBE+A39tByw18LjXUj11t6b7TFXmHFvEWGCgm2+YGRHUyfjr76GXu/0mkeCfeaLUuAEKIAnYaanf40A9hwtrMh2QsBJ1gbTXnIt9ltOrsOzDgKdB3m3H2j41Ay9tf7KdC7ZvMDVvjt76tyEVSpgIjZ/CMrTOnTT4UE7jPFFtXLSMJ7UkHy1AHt1NU3DeGrfe7euW4R2i2x2KrpmmdCx11gQBW/C2t4++MS5cWLPdXTW4wklbYnbUEkx0oytcdAXJbsoqxoMjXPiRE+FAK4rDqlu5ZuDNmByEjU6bT85h0jU+HWl9wu0zOFC6zGo09/vptX8Ph7pNvIyKwkTranwB9e0fI93wIr3hFsoblvOgIB7Q3RBAAMZiCAd5zbENMnqCZxpmHMy2/X+fCuFmxmaIJk7Df3edXfOnCTYuEaG27F7Tp6rKfuIBGlXfINm7btdsuHF1XcLLMAYG+UFdVnczQD2M4Fdw5y3kdQYZcw+aToTGgJHnRzyDxK9iMuHa6wWzLKY6RlUT9HUrPj9ESWcW4rbyZ7ik23lbgC58hH6QAPcI6wRttNUNzhuS1iDgCBnTMrWtYyiQARuzHQAbDOetBP5pwFxHw9y2pa1YY3b2vzIy6TuQpcxvpVtxfEoMoRbDsgzobgLAxMKCBCHSZ1Psmq7kbitjEsFJum9bUBzfbMdR3igEKBOm00U8f5VW9bZkLdqLVxBBHfzqQFOwEMQQenvoBk89JauKvZW2a6geQAocawQW+bvq0b7CaGMfzUcSzWkw93IpLp2ROa0SBkKgEKRnEwZAnSNKgi41oksveFk2WRtIBj3gqRtWvJDkYp/qzP8AeFAL8yW73aB8QrW7rKCZIIaNJP6J02+wUPm7Db++mLzfw84u9Fp0AVQDLaZyW08AYEk+VQ+E8q4ZMQEfNismrvbjsV/RDEmSRuQCdxpQcuUub/kyqgSVXMWjeTGvw0okvek6y9vuC6zqZVYRfbqx1B201oR5z5dFm6HslRbutCrMZSdwJ0CzO+3sqL/sBjis9gSB0zoSfYM0mgmcyc4XbhKlWVJBt5hBADyVPRh091M3kPnVcSLoYBiMrAHUZioEAH6VKmz6PMY8BkWyOhvOq/AST8BVdxTh97BXCoujQxntOYJEHfQiNDtQG/NGLucJxrpbY3LNxVYhhHQjKrAD1QI6+dQcRhMXxGy/yaxltBRlEAFhmkqGmCARmj39amcuXzd4Ywxl1ksvcADM5drkGWW2pBgk6Sup19tHnB81uxNnDultQMqnVyPHID95JNAneV8PZsX7y8QDWz2LqiMrCXYQJMGBv3q35qvlbFpCSWc5mnfTXXx1O/0aJvSLwLPi8NiQ/aW7oykxEFJMb+E6biDNAvNGP7W+Y2UQPvP30FRRl6KD/SeE+tH40G0Z+idf6Twv1o/Gg+qqysrKBZenn+pWPr/8DUqeVh+cr+yfwpsengfmdj6//tvSp5W1xST4H7qA44Z/xF8mj7as8bwjPft3FAyggv0MjbprOnw61As6XB1hv4RRFlfOpEZNc07hvmxrtvQbDTWqjiVuFYmNTPugb+elWWOYKD5/zIqjx96UbWQdQaAUDTj7ZH6K/YTRO9xSSQd96EeF3pxBP6Kg/BjU3HXxaBObLrsNJ30PxoI10m3jAyzrmAjqWgz9kVB5t4kDhWNttWYBiDuDIYH+elR8fx1ehkDYDWCRv7aoeKcSD28oB33NAZcuYlTaW2GjKoQDopgtr4ljmYnrt0FEvDcQxt5iDA0YeEbx1pacO4kFVGkSIBEmWCkMvTwLDejjAcRKvmAJRt/wYeVBcHEHOhzTbYxO+/SdwZ6a+6uuI4ebiOmbcSubUZunnlnXLtOsbzFxeHLIcoBV/nDUT9JY1HQ0M8A5lvvns3rjoUJXuKAxC75iQdR4xJ8aCv5hD/kbF3W4qnMD7gvuhQR5Vccq8durh8nYM72ywIzKvuAJnMNe7HSrqzyphrty5dxN12Zwi2+8FaQuu+hJPQeB8a14py9iPk5S8Fylu7ik1ZQdZvLMidAXBYeXWgjcP5sF26ttgbMkWnt5fnR3HLRA1hek5h0FTOB8UuW7AyWIt9491u8CSSx1hVM/tHSNKn8L5QJy27lyxfV0GSXAhVAjKAJJJg5tDoKNOFdy32dwKCpyZlYeE+APv1oFXy1wa6+LuthirqXi5cuXFzwVzGNe8TmUkjSRHjTc4BiZtKCAGG4Hj13+6gvjl1LOIBsI7IQxdUtgiSejCCD5a9KFrXN9+1mBt3QCxI1cQPA6a/ZQXnpFxFlsWBbALgEXiNiegP0gBBPsHSg9OXsSym5YUsraSriYnYiZGoq8t4MYhM/cXN+jbIPvJjWrvkzHthWaySxVpYMygLMaiZoBXmbCWsNw9kUqzwAzLIYXSRvp6uWQASDHTWasuTMOqWBbUaaT5kgSauuJcGscUzEm2hWRGVrZ0O7FR3xOoBkUI8W4HiMJcVcPcV0SCQHzHSdiVUgkHbve3pQCXO+Lum+EuobfZ5soPUFj3vYY+Aqrs8bvr6l11HkxiiLE4tL+JZbq3Xm2FVrohwFJ8DBMHU/dRbgcPaVSlpFUAsCoHXLv7dtaABXgONvN384JXMO0bLI9/XyqrxHCbqXeyZGL5oAAJzH6Oms02eOPkVXYaA/6UNHDYm5jrd3DkAzmBJ0jVZI8Mo+0CgtuC8o3B+VuDs7qWwtlGIK22jvPB7qydft3Ii+4Ji8Ytw2sS4WACMhWbg66LqBGpcRsBuatrOHBIYrmeIzHp+wDMe2vMdxCxg7b3CAvUkbn29STQBfN10pi79osBbUG7bWPnXFWQYOhMaCPnedLHiOFe3ddbghgxkHxph2r4xXELJaCbjh310hRmjUaBVUKd599NLA27eIAcqjBhI7oIIJMb+O/voPmICj70S4X+kcMddLgP308F5Uwr6vhrLeZtqfwqdwrkvB2HFy1YRHBkFZH2TFAQVlZWUC09O5/M7H1/wD23pUctN+c2/YfuNNf07n8ysfX/wDbelPy+Yv2vf8AumgPbdwhp+kCfsq+xnG7dtTmInwnWlnzJxB1vEK5EBdAYE7zpVFbxLZjux6yaBgYnmq1uX9wBP8ApVdxHmwNaBRZEx3vbrtQplJ6/wA+deXFgZTqBrQV68XuC4zKxWT09s1mLxTPq5LHzM1CviLhjxry9coPDeGoqLdukyOleOda0BoOkaAATRdydxQGFLHMugXx8IobsMBcXSVGke3T8a3bFCxfz2djqAw1E9D7DsfZQOLD2SRpsfm/cR4GoqcIZGYuFl2zFhu3m3gYjTauHL/GTft5yCuuk6AxvHl51YYjE3LiMEm2B/bEAyx0VbaHvPJ9lB3thrZR10uA/k/O5ByIZ6OMyTuCwqvxfpP7ayXuILVv1XQEFpOhDAgEyQTp0BmuOH4S9lzev3ruI7EZ91UKfVYhcxgwTHhFec8cppcs38UltnvMo7qkELqCzkA95oBGnjt1oImH50w5uW2W8EVTqrIQT7GHq/Cr3/aa3cuhlxFrIB3BPemNZJgEe6kmBWFT4UDuwqqC2R5LEkwZ169dPdUns2YajQUiUxLjZmHsJqVh+Y8Tb9S8495oHMzxp191e28SBO+nlSmtc9YoGS4b9oA1YYf0l3Qe/bRh4CRQH2HDJde4jv3hDKdV+Gn31QY3iJsq3auWgnvNGvgNB/MVCs+ke2wM2mBiRBnXoPIedBvHeMXMQ8udOijYCg7XeP5rwfUKDPnptTC4VizcshwuXPqF8AYGvt1pbcO4LfYq6WHcZtO6YJ6T5edNnhnBLmSb97D2haUBxbYs0k6AkwqktpGtBrxPCHFWhYQjOwkCRoAdW90/bRBgODphhAMnTp0AhQfYNB0+2qtuJ2MMbaghTclQx1JynVS3jqDGm9Q8R6RbKXDbuJcttse0X/5PvE0BDjcetsMzOFUaknYClFzFx75diAFYiyhAAYxm11aP50FdubOejfzWragIRBJ1JB8PCoeF4FkEhCWVe8cwbvHbRdFA9pn7AF9wHgd7E3CLR7O20o7TukDugA6kyYJ8PcXTgOCtZtLlE5VACk9AI+MUJ8kqllFE+oIE9T84mmBb4iuXeg1wd4EDeIkzpv5nSfKrfDidaHxiLZZiXVZHeLNG2gidI6e+rbh+NVgOyll1ltgI066kz5UFhWVlZQLT07f1Kx9f/wBt6UvAT+Xte/8AdNNr07/1Kx9eP/5vSi4Gw+UWvb+BoJHM6/lz+yp/CqoNpIq55iUm+f2F+8iqNxEr8KDLOKIIFavf6GuS6GvS1BDxBlp8RXB6k3Rr7q4laCK4rSujitDQS8KuZk8cwge/X7KMeKcLONwxewAzWyZtx+UQz3lHWD+iduh6UL8EwzPetBfWmR7gT+FGmD4W1oIWzWrwGlxQdZMw42Ye2gHeWuajbOS+zleh3IjoJOgpjcL5hRwCGtoNlzMCRO8Dx6TSy5uwDLe7RlCm5qSvqlupHhO8eM1UYbEZGBIVo6ETQPfH4D5RlTt8lv8AtYCg3BGgJ0IXpEbUN8u8WxIHye2yDE2lyGzd7heNFu22jvaRKnwkHWoHJvExdgI2Hs+OS1mf3ljlHwNMLEcsDG2VYBGa20KzDvaetkYDumdJgxrpIoKbE+j/AIfjAztnw99RN1A4zAgd4spkGd5XQzNLvmHk8YfDPfw91MVhmdVF1fWTycdNdJGmo2mjrmW1ct3VJD2rtqWt3nMIPiSvZHYg5nc+G9Q+C3M+dMqm2+47IJaZXiVQQC7MQWzn1cixQKKxqyjxIqx4lw8IpZYjw1ka+2rLC8vKnFVwxINvtNDuChGZT/dIpvPydY+SPhrVtR2isrMdTm6EsZO8GPKgQOBw5u3bdsaF2Cz+0Y/Grvmzku5gMvaOjhyQuWRtvvp16E1W8MU2cZaD6G3eUMP2XAb7qPPS2wF3CoDP/EaNNAcsSPdQB3KuEwz3T8sum1aCzpMseiiAY3n3VZcV4NZu42xZwlt8jKC2ZXBYSZbvicuUATtXHgb4a0X+VIHVgAq5SY11YQQQemlHuCtYfA2u0RDatuVLFySYYHKoO8A9POgseGYg2m/K27pCtoQq5cvTds0jfaonM1y1fQ4fC2rdvtsxdruWyC5EqQSZe5ppA61C5i4lAD2sScOG9VnUvbfyzCQD8KHLmMvupNyytwHXtMOVeZ6taaQdPJTQVHDeLX8O74e5bN0M0dnOofYMjaw23jNMzh3IyYhUfiOJuOYEWQ6hU8iVGreOWBM0oMbYKPmQkHeMjWyseWoHuNRm4ldO9xzP0j/GgaXOfJuGw2JW5aTuG2uRcxIDq3eYzvpl021NUuOuKLbt87MNfEE9K5cBtM+DDOWLBjEsT3dI3kR5GonM+ICWMnznI2jTLrOn860G9rnYq0TEaSdQfGaJk9I1vIQXMx0/negLC8q3HsdsT6xARACWeTEjwFMfkn0f2bShr6B7xMme8EHQAbZvOgNOUcEb1pbuIBm6e6hB0XoWB66TR7hLKgCKo8A4AnYHQSf5gVeYLEKw7pBA6gzQSaysrKBaenhScDZj9eP3HpLcOlbiHUa9R5U8fTWB8itTp+WH7jUkXugHTbxNBaYy5muTv3dOtVuJtbkV0wl7veW32fxrjiHmelBEf8K5NXcrpXMn7tqCLdHe91cbmgqReHeHsrjcoIziuca13Zayxb7/ALNfwH2kUFlwu+lh1e7bNxNiFcodeqkazRcfkFwmMXjcI36u8XI121GvnvQ3/wCF4e5KvihZuIcoD2mKEDYl1mP7tdb/ACfi70G3ct4oKsL2d4OQo2AViGA8ooLHGcvHcXcLfQa5u0uXGHn2buDPsBrfhHDMG3rPh7k9ADbj2An8aDuI8LvWTF63ctn6alfvFeYXCs4JGsfb7KBnf7JYF/VXKfG1cP4kijPl7G/IrS27StesL82ZuLOpKzAcE65dCNYnavn3A8QNp8w1jpLD90ijbgvPd0x+SVUmDcY3GAPxifaRQOHG8TwuMy2bq5kuAPZZh3WYTohO11CDKMAd9DrQfxzCpaLWnF5xICNIHbZtlUiCANmAAAgzXfg/FUdHBh7bnMVykAOd2Uk9YnTrrNT8ebeZLjaukhSxJPf9YxtJgaxNAq+bz2HERcuItwNbXuqzIBAyQrLBGWNKIOXvSfhcPa7MWL1sSWkP2hJO+rkHWAKg+k7BDsLNwSSrsrE/T73wkGPbS4zUFlzHxFb+Lu3ralFuPnAJkgnfbTeT764HFtcuBmJZupJ1J86h11wp7woJWJvQRPh4+dFfAuZ8tsJdW89spkKMvaIR4g6MB9HUeBFBmLbve6jfgfGRbtC24MppBAYCN/W6e+gpMfjGwxK2Q62boJNm8A6+7Xp46MPtqhGIIaUlP2SdPfM1d828Y7ZlVYypJ0XLJP29KH6CQ+MuEa3HM+LH+NTsRgLaWLO/bXu8SToqSQNPPf3VCwYllEAz+lMDxOhB0FdsXfN1yYA2yjqFUQq7xEUEz/xF7AHZusRlbqGjTY66j+Zqvx+Me64Lz5A9B/PWrXgXA75y37SFlkgMotuQRvKud614s7PjLYuq2bMgJdQjEaRKqSu20b0Bhwi9ijbGUWFWxCLoxzxpoQe7prOtF2CGMMDtLKm4PWW2T2fkst3jHiK54bDqihVAGfSB0G7R59KvsFlD+SiNfHc/AafGg5YDgONdiXx2Qp6ot2UAP1gbMDp0EUVcD4HetlWbGXX6ujJbyk/RAQFB7DXLBN3CZ1eT8T/CiDDjQUHesrKygW3p1P5ha+vH7j0j99/DWaeXpwtk4KzH68fuNSYs4LxoI9gkaDrrXl1TJ3/n2VYCwAdBr/OlYF18PsoKcXT1rUmrZ8p/1FWOD5Uu3rfaLa7g+cYUe6SJoBNlJOxrDh/GmDwbkyw6sMQbyXAC2W2QdB0Mro3Xc0NcycDXD3coZmBEgkdJI6ddKCgyaVlp4PwJ92o+2KLeWvR++Llhesoi6sScxjxCiDHmSNqH8HctDFZyoNpbk5QYlFMwMxOpA6k70F3b5CvGLjNaBbXsrrPYZtJhTcUKT7DUPjvAsZb1bB3LS9GVS+h+msiPA7+Zon515jHF0spYZLQtyxt33CMWOgylu6Rl8+tDyYPimD7yDEoPG2S66eaZligpcLzXirQhL9zKPmMcy+9WkVYcRxLPZW662rZKF4tIEmWyqSBpmO8+FbtzfevEJiLNjEkmPytsBv76ZWEb71I4rfZ7lm1bTTtAVTUAraGgEnXqJO8Cgj8C5GLp2uJLIuhVRBJH0te77N/ZXl7jlm3HYBsPcXR1IYqxGzAqVcHyI1ETrqYfHuYzeYsjOhPrLEa9Zg/hVAWkyaAl/wBrsS75u0GbxS2oIH7TDT20W8vXc6C6zF2YEanNl111PrMSJLddIgUI8qc7nAhuzsW3ZhBdiZI6DTYDwG/WrvlbHi9cuXQyoHZme1uASZHZdYM7HaOtBec1i22BuIzASCUJMS41ET56e+lEBTS4ljMKC3a5WJXKqeswB3IAEKTvJg6DwqrueiZ2Cth76OrRGYEbjxEz9lAAV1ww73x+6jDG+ifGoJVbd2Olt9fgwFUl/lrEWAHvWiisWUZomRuImQfbQQ7QU31zzlBExE6DYTp/80SMlu3M7yYDFlOp6rBHwJoi5e5Ez9teZVJYjs2LEKoABnukElvu8Zqu4rhCrlSrFz+jmKt5iB96g0A5Y5Zv4q8YXKCRqfA6KddYqmx2GFu4yBg2UxI016j3HTwq54xzJezNbV3UKSvrSYGkA7j2SaH6C24Vw5zau3tAlsBZPzmY91V862sYIohu3AYG3mTtv0/gag28bcRcknKYbKdttDHsqx4hzH2lu2oQAqQWBEq0RAPlptQceEcxX8OMtpwFJkggETsZ0mIHSu+K4sb2Mt3X7OQySyTGhHj4DyqKeOHrZw//ALKj7q43sVmKnLbWBsiwDrMN40DTTnTCK7DtJbpuBA8zpJOvwrsvPeGHz5nU6ayfCNTQnyxxe5fHY2rOEVyfWKKpganQb+4UZcLOLu6W1w9o2zrcgkORsFHQefnQXnC/SLbaJt3SoOhFpzt493+fGjTgnOOHvsqKxDHZWGUk+wxQnw/iWNYG4BYTs19XK5zeO5GXx60XcuYm/cQPcFpVnRRmJjxksY9mvtoCCsrKygX/AKZT+Z2d/wDjD9xqUCPoSxMAeE/A04fTGv5na30vDb9lqUllHgiQ0nQeHv8A40HK2wYEiPur1LQP+o/AV2v2MjAMACPDr5SDvRHf4pY+TKEUIYAfTU+Mk+NALrZQSxbaSI1BI8j0q9wvOBe2bDiAVkHwI2AUfh4UO27BZgo0UzBOxk10x2DNlhAM5u6QdTHh5zQFGEwzhBcCFyU0mB7euhid/CqbmXhd26LYSyzOAQcveG+o8dPH20Z8n8Ne9ZyXJQv6sKdAImPM66sYk7GiDFY61hEckFI7qFxOYj7Y9lAouFBrdu41y5bXs0ZXstMuNe73YEyYkmqHhti2LF5rtq6e6RaddED/AEvETVlx29cxFy48C32h1CaKY20n31XpgIyrq3gNo/Aa0ErA8s3saWeyGa2sLmeJ0UCImTHlMCK8PA8fh27lvEIQYBQOPhlqVwCwEvqLqF1JjKApIJ2jMCD79KZa+jaxdXNZuMk662gpH/tG2RQLDA8ZxD3RbxU3PWjtLSswYKY7zDMNRrrXPBcNu38VCd5rVkHKxIktrlBB0Pe3202pl4vkFrKPde4LhCkZiSGOkCZUkkdDmnTeqbBejrEm7cxtm4FYMOyQ6i4oUBgxBlZIgadJ0oFtzFg7que1w72ifnOrAk+3Y+3X2mmFyRzHw42hY7JbTH1kuAZWIGpztoSfBtaJV4ul2LWJw5W5HeS4QwjxCDVx4GKGPSBylgVsNfsN2NwH/hkFRcM+qqkTPgQI8fGgv+Mcr4XH4Z+yVAz+rcVQWBXbbXUCPZS24PyxdsYw2Lyg7MRmKh011BAnfoeoqp4diLtppsdtbc79nmn3gb++m5wbhl/H2bVzFdph7tqQroVDuCBmzKynKJAMEbjTSggXuG2bEOCFSRCrZVvaJAkmetEXB8fbZR2Urr6pQr78pA+Ma1XcS9HPymEvYy7dVGByEIu3mq7wSKjj0Y2E0D4qyvXs7xKn2yKAqa7YuXBbOVri94iYKzpJA1HgJFAvP3KWKa7mtNcxFh2zFAqns2AgRl1IgkbdBM70TcI5VweCGazbZmYEM7El4O+umm2kD3xU9eHq5Bt3LtvKZykn3jf2bk6dKCtwuExiWFVbNskKFHeAIgaEjy+PsoJ4vZx7Xit9GQgAgrbLKfAAqTrTR+Xlb3Zls65BqqyZ2OuwrfhYIzA3TdUNA7TQg/DXw+NAFcG5Cwl22he13wAbjMvrsRB0ZpEH2VE529Gtj5POFs5LwMrlVu/pqupI8wfH20yWw6q7O+YKQBAHdEbmRO/nXRODAv2hmY0UGQPOI1aOtB86cW4cqrbbs7lzuwch7ohV+dlO2+XzmaicC5SvYqWtqQg3Yx8BJE//ABX0Xi8EuqAKqglmCqBrGp061R8O4OtpcoJCyTLaneT0+ygUy+j+5lKw+eZByECPAyYMnqCfwqnfhqJ2ay4xEut224jLHqlfGRTu4mkByBBO3sGgA9pio+HwFu4gNy2H1HrCYA0ESJjTegg8t8nWbF5jZUzCqWYye9qQPAUU2cJN12BgaKAB4dazhFnLbNw+bf6fhXuGUiyzHopPvO00EzheS3bd3IyljPXSiLh94BViBmYQPL3baVT8KsfkhmAIAkz8Zq0/U5RHfHwMzv8AhQXFZWVlBE4lwm1iFCX7a3FBkBvHafgagWOTMEk5cNaE+X8aysoPH5KwR3w1ox5eO9aNyHgCZOFtHr6vh76ysoO1/k/BuQXw9tiuxI29lePyZgi2Y4a0TESVnTynavKygtLODRFyqoCjoK443g1m8uW7aR18CKysoK9+SMCd8LZMfRrDyNgf/K2f7tZWUGJyNgQZGFsgj6FW1rBIoAVFAGwArKyg37FfAVqMKg2UD2CKysoIfFOXcNiVy37Fu6BtnUGPYTqPdUHB8g4C04uW8JZVxswXUezwrKygszwaz+qTXyrP/B7P6tPhXtZQbrw62NkX4VscEhEZF+FZWUHM8KtTPZp8K3XA2xsi/CsrKDb5In6K/CtPkFv9BfhWVlBt8iTUZF130rb5Ov6Ir2soOfyC3+guvlWo4ba/Vr8KysoOZ4JYP9knwr1eEWQpUWkg7iNK9rKDYcNtZcvZrl8I0rDwy0Rl7NI8I8Nq8rKDquFQCAoA2iKz5MundHdMjyr2soOlZWVl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hQSERQUEhQVFRUVGB4ZGBgXGB4bHhweHB0fHxccGB8aHSYeHBsjHBwcHy8gIycpLCwsFx4xNTAqNSYrLCkBCQoKBQUFDQUFDSkYEhgpKSkpKSkpKSkpKSkpKSkpKSkpKSkpKSkpKSkpKSkpKSkpKSkpKSkpKSkpKSkpKSkpKf/AABEIALcBFAMBIgACEQEDEQH/xAAcAAACAgMBAQAAAAAAAAAAAAAGBwQFAAIDAQj/xABOEAACAQIEAwQFBwgHBgUFAAABAhEAAwQSITEFBkETIlFhBzJxgZEUQmJzobHBIyRSU3Ky0fAlNEOSwtLhFhczNaLDFVSCk/EIGGOjs//EABQBAQAAAAAAAAAAAAAAAAAAAAD/xAAUEQEAAAAAAAAAAAAAAAAAAAAA/9oADAMBAAIRAxEAPwBqc1c2WuH20uXldldsgyAEzBOskaQKquGelHDX1ZkS8Au8qv2Qxqm9On9TsfX/AOBqXfJ+Jyi6D12+FA18d6WcLabK1u/MAyFWNfa9Rv8AfRg/1d/+6n+eltzBx29YvBUIy5QYKg7zO48qqbvMQb17Fo6yYBX8YoHdxT0oYaxbS46XirmBCr4T1baKq/8Afhgv1eI/up/noL47hhct2VacsZwAdu6sfYTQ9f4KukTEiTO0/wAigbmA9MuEu3BbW3fBad1SNBPR/KpuA9KGGvX1sql4MzZZIWBoTr3p6HpSgwfB0tEXEJzrtOo1B3029lS+V2Py22TGl1CY6yT/AJqB18d5qtYWw991dlSCQsTqQNJIHWg7/fxg/wBTif7qf56mc+2y/DsQqjMSqwBv669KQuMsMgIYFTHUEffQPviXpkwlgqHtXzmBOgToY6vURPTvgSQOyxOpA9VOun6dKbnIn8iRHqH7wfxoew7HOs/pD7xQfSdr0m4dsQlgJezOwUGFjXx700UDGDzpE4F54phtf7Ube006bbiBQTxiB51sLoqMjiK2S5QQuKczW7Dojq5LhiCAI7pAMyfpCo55ztQTkuadIH8aHecsR+dWE/8AxXWn/wBaCPsoC5x49dtuMPahcykzoC0zopOgiOmutA2+D8+YbFXzYtZi677Rpvrm1jymrLg/GhiFYhHtlHZGW4AGBXyBOhBBHkaVvojxeHw1hrtxl7a6TuRIQbDXxMn4UyuF8Yt3ixRlPsIoNuP8zW8ILZuKx7R8gyxoYmTJGlcLHOuHbs5LIbk5c4gaMV9b1ZkbTNDvpOxCj5IpViWunKVI7pAEEg7jWo2EtD5LanohP/W1AT81872sBbS5dS44dsoyATMTrmI0qi/3zYTsu1Nq+FDBTohIJBPR/KhjnvEq+DwiqVYjEGVny092o+NDPGMPlwiiACbyaf8ApagamG9LWGuNFu1fYRIaFA+1p+ypB9JlgAk27ojxy/5qRWMxF6yLZRmUMDEHTfYD2z8ahYjj1/KZusaB4Yv014S2YNq+fYE/zVFPp5wn6jEf9H+ekXiMYzesSaitfMb0D8Pp9wn6jE/BP89b4f09YNmg2cQoAkkhDHuDyda+emxB8awY5wrKGOVoJHjG1B9AN/8AUBgx/YYn/o/z1of/AKg8J/5fE/8AR/npBWizwoktOg8fIedc2YjeZoPoH/7hMH/5fE//AK/89WHAfTbhMXiLWHt2cQGutlBYJAJ8YcmK+fhhD2eb6M1cejL/AJrgvrh9xoPqysrKygW3pz/qdj6//A1K7l8jPc06SPbTQ9On9TsfX/4GpWcuH8o/mu/uoLPjeCW/jLNtnCB7frRO2Y7SJnb30PcbwIw997RYPkjvAQDIB929T+d071g+Nv8AH/WhgmgZuKxP5DD6b2xr/wChN/56VEKyp8CN/t0rTE4gjDYXSQUA9ncFZavhhGgmR9lBKsWoJ8DuPb4aVC4QR8uG4Au2iNfpoPxqbZv+qx0kAakbgR+FV2EuH5aPJ7J/60oGZzveZMBimUlWW3KkbggikknOeLAM3A4+mob8KdHPUnh+K1/sm/A/hXz2X7rCgMeYOJ9mtqbVq4HXMc4OkwTlgiBrVOOKYckE4YAjXuXGHxBBrpzi8LhvO3/hSh9HoGXgLccSw8/rF++nNZPdpPYQxj8MdY7RfPr/ABpvWH0E0Eu0a6PXJX38Kx30oA/nKyWvWGUwQt0bTIlDFBXMfG8J2TpfdGJmAneYGNCuhCn2kV39MXM2V0w1uQ0FnYHo2y++JPupSMmtAVWPSLdhUezg7oUQufDrMDYSsUy/RhzHcxLEOmGVAnq2kClWzECRJaIEztqKRNu2dI9lFfI+Ia3i8OEPrPlYAnVSO+JEHp9goHB6RT38J+0/3LXmE/q9oeKf4zUXm0hxhWUlltl1JYyZIUrPU6KdfKu3D7/csr+jbE+8sRQVHOmGW3awZUAdpfObQak7ttvoNfKh7mAgWrXX8sPPZG6CiXnlc1rBLI0vHfSfZO+/Sh/jenyeAW/KHQfVnx8KCp4/g5w9qP5kmhbG4UiBrqYpj4/B5sOk+E/bQxieHA4pFIJCqXIUE+Q213oB2/a9vvB/hVdfEKD4zRhxrCW1QkZgR4q46eYoexXDHb5PbQDO6EiSFHjuxA2oKQtWs1d8xcoYjB5O2XRxKsuoJiSJ8RVNZtFmCgFiTAA3JOwFAUcgcN7S5euRPZWmK+0jU+62HPtiin0vciOuJfFWFXsrido6jcEaXGjqDoxjxNTeCcpth8H2CtGIu2r9541gBAqqPf3Z+k1F/Gbt84axcxNsLldLdwA9HBRz4EZiCPbQAnEuXLScuJfUflc65nO5lypXT5ggQPKhv0Y/80wf1y/cab3OfC7Vrl67akKqoCn7QfMo9+1KP0XL/SmD+uH40H1RWVlZQLb05D80w/1/+BqVPAZ7Vo8I+IO9Nf04n80w/wBf/galXy4PyzDc5QfD2/ZQe86SUw565WH7sUK0weNYWy9q2LuYHIQmXbNlEZvLQfCl8LWZiq6kfh4TQHYxH5lhv2R9gitcM+nw+/8A1qlTiRFq1aYFQukkCD13nx8ql4O5L+I36dCDQXmHvDsUBiQTM+3T8arz/XUA3Zrce5wdfcDXE4odnbMjoDr1B7wPxrj8qC4zDMGB7yE67d7+BoGzzaR8ixOo1sv7+6a+dGFfQ3H1FzDX1MRkbWYgwYPlrFIteXrpE93+993jQS+b2lML9X/hSh9LmkUQcfwbXVsKkE20htY+aoEeI03qqXl+94Ax4MKBjcOM47DH6SffTcNwAEkgACSTp7zSqwHDrhexeRdBDRBOxkaDT7RRNzjiWv4TsFZbbXmAc3CE7gMvlkwTsInagMsJjkYSrqQdiGBB8YIqRexChSxPdUEk+Q1P2VRcP4BZt20tp6qKAPOBv7TvUHm3DXFwl5bGr3FyDXoxAb7JHvoEbzFxU4nE3b7fPckDwHzR7hFceD4e3duZb1wWU3LkFtPAADVvKrpPR7jbiXGSyW7M95QRPjAB3MawCd6q+A2VN9UuLI1BB0ggHfrIPSg2xfCTbIyTdQxluKrBWJ00kTM6R40Z8i8rXLd8XLoCtaUOLRIzEPKhhJiB3pkiCKseF8N+TKmZzbtwbalj6rOC6kwN8wyz5x7deM8fSwEa4AzKy5TMESYJnwAkxsdKDfCc02zfvYe6wXM7gFtlKtFoeR0+0+NE3DbQVbc79moYeBBYUI/7K2bznHYZj33ZmzQQhJnMmZFkSesxIImKIsHiOz7FbkqWQAZ2ksSzmCTuYj8KCL6QAT8ggx+WJH2VRcS9bD9O+5+CUb8Z5e+VJZMgG0WZZJ3MRoNxpVBxHlO+2SCs22kMAe8GABCjfy1oCbh3KKPYti8xDFBCjSJHXz8qr7/LXYgqLVq9cDDvKxtMVY7HNmkjwzR7Kh8F5yW7md7dztRCGLwBJGkZZEe8Ca6cW5rIuqtq21tzt2iksY9YAR3B0kmCTtQAfNONtlLqi4cw7uUggyDBGv8AOlV/HLlmzdsG4j3HW2htqpUCZPryrE9NqsOa8c72nzq4ZyN1jUkdRI+2rXBYiyl0MVDXrZVWY6lBlJGUHbrMa0AzztzFj7lpBic9lLnq2wpUEDxJ1Jgjf4V1wGHs8Msrdch8S4BBHeFtT4RoTHWdToDGtGmPurxTAYjKucopy+OYCVbxmPxFJAYhgpXMcpiVnQxtptQGOG55utfW7blCvdzMzNmSO6twCBGYFtIEnwFODFcUTE4LEYksHsC2uREGZswgs7jcEGFynYKSd6+fOE2yysB4yfcDp9tTuMcVu21t2VdlTLmZFYgFsxg6HwigIud+c7j4W3gxISQ5zesYHdE7FZkyDB0qH6LR/SeE+tH41Qcw8bGIa1lUqlq2EAMSdSzExpqzH4Cr70WH+k8J9aPxoPqesrKygWvp1/qeH+vH7jUreWLU3n1jKg++mf6eG/MsP9eP3GpWcrXPy7x+r/EUFjzRcyWLJiYbX2ZaC8QoZiwMSSYIOnlTJw+BN9CjbFdKosRyPcDbiOlAHrbPVhHsP8KtrWMwyCAh85JPwldKtl5HuRJ08vCoWL5RYeqQ0eB6HY0HJuN257jMqxqAi+7XJUA8TVrquWZmUiO4BsZExFX/AAvgIyYm00BiLcH2k1xt8oAWrjq+qBtY0ldx8RQMcY269lma0AHTcXBoTMaHzI/1pYYnmC5YuNavBiVMZgxP2SBRhw7jl42lCrkYrJLmddjlA+OpqgwfAmxwe7eMNmAlRAIjX3igrbvG7Rhi7ExsFOnlXbht1cSxydqEUS7+qqjz72/gKuv9gbKjWTHXaqfFYK5hUK2m0uZ5TfNoQuYeYJA8x5UF/wAP55tWH7C602v7O4Nco6pc3Oh6+EUb/KbN62JNu6h1Eww/hSQxvLbW0VieoDSdp2M+FZgbl2wx7J3QzBAOnvGxoHNzBxG+mFZ8LcUPbGYqUVgVA1Go0MaiPCgbCek/FyDcawPM2iR8ENV6c5YgLcRmVZGVyE70HRoEgTBqh41jrTG2tnPlVdTcABJJkwF0AH4mgduA9K2DVAGuu7dSlhlHwJP30BccfDYviLX8ILrhlzXLaA23zjQsCQQAdCSNZnShzhty2ATcDRl3BIEyPhpRNyfwi+sMbQFnEqX7QAMxAY5UXNosmOmuYa7wE3G44XbRshbgyqGW0X2IJI7QvJcSNievShHiPA8RdR7yglLaB2BuB2CsSFMDyH2TTIv8FsWWR3TvQysM5YTGYCNFaAG+bEnShfDjEYPiKNbtk275YW0JEXEkEpG0gEgTEERtQcuROX8TjAFN8rhkyi4mYglTrCAaQ0RPtpkY62pxSyoOS2pXyOZhIrtw3H2WL9lC7ZhlyQxJEQQNdIMdZrXiOFYYgOQQvZhZiZIYmB5xt8KC24WwK/H767tiksK124QqIpYnwA1Jqk4dxqxldbd5GuqSCraFSOhUw0eYpbek3mMksodgzgBgrAoykaxB8h9ums0FFxTmdGxj38PbW0JOUmJ1PrQZGbX3Hzoj9HDHFY9S5ZlUMzEyZnYN4Anb2UFctcsvjLqqoIWe88aL197eAp8cr4WxhLPYoi28nrMfn/SJO5O0dDptFBx5q9HHygIbFwJlcMbbzBjoGGo980C8S5TxKY1uzVZkMxLZQrECBHzgFAE7d80xrvPFlHUF1ylsv+vn4aV241h2uQwAYAlS2zLG066qfsMeJoFJa4td4bib9sW1IuQ2VST07+UdAZ61S3ORcxuXC/ZWz3klZ0OoB1nyo9ucfGbF2sMFN/sxLZZlMsnKwmNJ7sjWgjh/NVxbbBhmVQNz0kLIHhJifE0HDlHl58QzWbZUMouOW1ggKsDTUEwaiekHDG3jnSZFtUXNBj1AevnPwqfhObjgi74SM9zcOAwAg5iNd+mvQ0Q823bIu4u+QHU27MJplfuLIMg698mRBB60CrFGfor/AOZ4T60fjQhibil2KLkUkkLMwOgk6mPGi70U/wDM8J9aPxoPqqsrKygWPp7/AKlh/rx+41Kblsxe9qH8Kbfp4/qVj68fuNSm5a/rI/ZagO+W7gZl/ZI+ytWcjiJQt3WTbpOUER75rfgNsK9uOoP41Xcx4WL4yMQUCidzoognxoCc4cGVImd/ZVVieFpaWLYjT26SSB8Sat8E7X7BmEchhIBiQSJHWKFcNwlrF66JkAZTJMEmGBE+A39tByw18LjXUj11t6b7TFXmHFvEWGCgm2+YGRHUyfjr76GXu/0mkeCfeaLUuAEKIAnYaanf40A9hwtrMh2QsBJ1gbTXnIt9ltOrsOzDgKdB3m3H2j41Ay9tf7KdC7ZvMDVvjt76tyEVSpgIjZ/CMrTOnTT4UE7jPFFtXLSMJ7UkHy1AHt1NU3DeGrfe7euW4R2i2x2KrpmmdCx11gQBW/C2t4++MS5cWLPdXTW4wklbYnbUEkx0oytcdAXJbsoqxoMjXPiRE+FAK4rDqlu5ZuDNmByEjU6bT85h0jU+HWl9wu0zOFC6zGo09/vptX8Ph7pNvIyKwkTranwB9e0fI93wIr3hFsoblvOgIB7Q3RBAAMZiCAd5zbENMnqCZxpmHMy2/X+fCuFmxmaIJk7Df3edXfOnCTYuEaG27F7Tp6rKfuIBGlXfINm7btdsuHF1XcLLMAYG+UFdVnczQD2M4Fdw5y3kdQYZcw+aToTGgJHnRzyDxK9iMuHa6wWzLKY6RlUT9HUrPj9ESWcW4rbyZ7ik23lbgC58hH6QAPcI6wRttNUNzhuS1iDgCBnTMrWtYyiQARuzHQAbDOetBP5pwFxHw9y2pa1YY3b2vzIy6TuQpcxvpVtxfEoMoRbDsgzobgLAxMKCBCHSZ1Psmq7kbitjEsFJum9bUBzfbMdR3igEKBOm00U8f5VW9bZkLdqLVxBBHfzqQFOwEMQQenvoBk89JauKvZW2a6geQAocawQW+bvq0b7CaGMfzUcSzWkw93IpLp2ROa0SBkKgEKRnEwZAnSNKgi41oksveFk2WRtIBj3gqRtWvJDkYp/qzP8AeFAL8yW73aB8QrW7rKCZIIaNJP6J02+wUPm7Db++mLzfw84u9Fp0AVQDLaZyW08AYEk+VQ+E8q4ZMQEfNismrvbjsV/RDEmSRuQCdxpQcuUub/kyqgSVXMWjeTGvw0okvek6y9vuC6zqZVYRfbqx1B201oR5z5dFm6HslRbutCrMZSdwJ0CzO+3sqL/sBjis9gSB0zoSfYM0mgmcyc4XbhKlWVJBt5hBADyVPRh091M3kPnVcSLoYBiMrAHUZioEAH6VKmz6PMY8BkWyOhvOq/AST8BVdxTh97BXCoujQxntOYJEHfQiNDtQG/NGLucJxrpbY3LNxVYhhHQjKrAD1QI6+dQcRhMXxGy/yaxltBRlEAFhmkqGmCARmj39amcuXzd4Ywxl1ksvcADM5drkGWW2pBgk6Sup19tHnB81uxNnDultQMqnVyPHID95JNAneV8PZsX7y8QDWz2LqiMrCXYQJMGBv3q35qvlbFpCSWc5mnfTXXx1O/0aJvSLwLPi8NiQ/aW7oykxEFJMb+E6biDNAvNGP7W+Y2UQPvP30FRRl6KD/SeE+tH40G0Z+idf6Twv1o/Gg+qqysrKBZenn+pWPr/8DUqeVh+cr+yfwpsengfmdj6//tvSp5W1xST4H7qA44Z/xF8mj7as8bwjPft3FAyggv0MjbprOnw61As6XB1hv4RRFlfOpEZNc07hvmxrtvQbDTWqjiVuFYmNTPugb+elWWOYKD5/zIqjx96UbWQdQaAUDTj7ZH6K/YTRO9xSSQd96EeF3pxBP6Kg/BjU3HXxaBObLrsNJ30PxoI10m3jAyzrmAjqWgz9kVB5t4kDhWNttWYBiDuDIYH+elR8fx1ehkDYDWCRv7aoeKcSD28oB33NAZcuYlTaW2GjKoQDopgtr4ljmYnrt0FEvDcQxt5iDA0YeEbx1pacO4kFVGkSIBEmWCkMvTwLDejjAcRKvmAJRt/wYeVBcHEHOhzTbYxO+/SdwZ6a+6uuI4ebiOmbcSubUZunnlnXLtOsbzFxeHLIcoBV/nDUT9JY1HQ0M8A5lvvns3rjoUJXuKAxC75iQdR4xJ8aCv5hD/kbF3W4qnMD7gvuhQR5Vccq8durh8nYM72ywIzKvuAJnMNe7HSrqzyphrty5dxN12Zwi2+8FaQuu+hJPQeB8a14py9iPk5S8Fylu7ik1ZQdZvLMidAXBYeXWgjcP5sF26ttgbMkWnt5fnR3HLRA1hek5h0FTOB8UuW7AyWIt9491u8CSSx1hVM/tHSNKn8L5QJy27lyxfV0GSXAhVAjKAJJJg5tDoKNOFdy32dwKCpyZlYeE+APv1oFXy1wa6+LuthirqXi5cuXFzwVzGNe8TmUkjSRHjTc4BiZtKCAGG4Hj13+6gvjl1LOIBsI7IQxdUtgiSejCCD5a9KFrXN9+1mBt3QCxI1cQPA6a/ZQXnpFxFlsWBbALgEXiNiegP0gBBPsHSg9OXsSym5YUsraSriYnYiZGoq8t4MYhM/cXN+jbIPvJjWrvkzHthWaySxVpYMygLMaiZoBXmbCWsNw9kUqzwAzLIYXSRvp6uWQASDHTWasuTMOqWBbUaaT5kgSauuJcGscUzEm2hWRGVrZ0O7FR3xOoBkUI8W4HiMJcVcPcV0SCQHzHSdiVUgkHbve3pQCXO+Lum+EuobfZ5soPUFj3vYY+Aqrs8bvr6l11HkxiiLE4tL+JZbq3Xm2FVrohwFJ8DBMHU/dRbgcPaVSlpFUAsCoHXLv7dtaABXgONvN384JXMO0bLI9/XyqrxHCbqXeyZGL5oAAJzH6Oms02eOPkVXYaA/6UNHDYm5jrd3DkAzmBJ0jVZI8Mo+0CgtuC8o3B+VuDs7qWwtlGIK22jvPB7qydft3Ii+4Ji8Ytw2sS4WACMhWbg66LqBGpcRsBuatrOHBIYrmeIzHp+wDMe2vMdxCxg7b3CAvUkbn29STQBfN10pi79osBbUG7bWPnXFWQYOhMaCPnedLHiOFe3ddbghgxkHxph2r4xXELJaCbjh310hRmjUaBVUKd599NLA27eIAcqjBhI7oIIJMb+O/voPmICj70S4X+kcMddLgP308F5Uwr6vhrLeZtqfwqdwrkvB2HFy1YRHBkFZH2TFAQVlZWUC09O5/M7H1/wD23pUctN+c2/YfuNNf07n8ysfX/wDbelPy+Yv2vf8AumgPbdwhp+kCfsq+xnG7dtTmInwnWlnzJxB1vEK5EBdAYE7zpVFbxLZjux6yaBgYnmq1uX9wBP8ApVdxHmwNaBRZEx3vbrtQplJ6/wA+deXFgZTqBrQV68XuC4zKxWT09s1mLxTPq5LHzM1CviLhjxry9coPDeGoqLdukyOleOda0BoOkaAATRdydxQGFLHMugXx8IobsMBcXSVGke3T8a3bFCxfz2djqAw1E9D7DsfZQOLD2SRpsfm/cR4GoqcIZGYuFl2zFhu3m3gYjTauHL/GTft5yCuuk6AxvHl51YYjE3LiMEm2B/bEAyx0VbaHvPJ9lB3thrZR10uA/k/O5ByIZ6OMyTuCwqvxfpP7ayXuILVv1XQEFpOhDAgEyQTp0BmuOH4S9lzev3ruI7EZ91UKfVYhcxgwTHhFec8cppcs38UltnvMo7qkELqCzkA95oBGnjt1oImH50w5uW2W8EVTqrIQT7GHq/Cr3/aa3cuhlxFrIB3BPemNZJgEe6kmBWFT4UDuwqqC2R5LEkwZ169dPdUns2YajQUiUxLjZmHsJqVh+Y8Tb9S8495oHMzxp191e28SBO+nlSmtc9YoGS4b9oA1YYf0l3Qe/bRh4CRQH2HDJde4jv3hDKdV+Gn31QY3iJsq3auWgnvNGvgNB/MVCs+ke2wM2mBiRBnXoPIedBvHeMXMQ8udOijYCg7XeP5rwfUKDPnptTC4VizcshwuXPqF8AYGvt1pbcO4LfYq6WHcZtO6YJ6T5edNnhnBLmSb97D2haUBxbYs0k6AkwqktpGtBrxPCHFWhYQjOwkCRoAdW90/bRBgODphhAMnTp0AhQfYNB0+2qtuJ2MMbaghTclQx1JynVS3jqDGm9Q8R6RbKXDbuJcttse0X/5PvE0BDjcetsMzOFUaknYClFzFx75diAFYiyhAAYxm11aP50FdubOejfzWragIRBJ1JB8PCoeF4FkEhCWVe8cwbvHbRdFA9pn7AF9wHgd7E3CLR7O20o7TukDugA6kyYJ8PcXTgOCtZtLlE5VACk9AI+MUJ8kqllFE+oIE9T84mmBb4iuXeg1wd4EDeIkzpv5nSfKrfDidaHxiLZZiXVZHeLNG2gidI6e+rbh+NVgOyll1ltgI066kz5UFhWVlZQLT07f1Kx9f/wBt6UvAT+Xte/8AdNNr07/1Kx9eP/5vSi4Gw+UWvb+BoJHM6/lz+yp/CqoNpIq55iUm+f2F+8iqNxEr8KDLOKIIFavf6GuS6GvS1BDxBlp8RXB6k3Rr7q4laCK4rSujitDQS8KuZk8cwge/X7KMeKcLONwxewAzWyZtx+UQz3lHWD+iduh6UL8EwzPetBfWmR7gT+FGmD4W1oIWzWrwGlxQdZMw42Ye2gHeWuajbOS+zleh3IjoJOgpjcL5hRwCGtoNlzMCRO8Dx6TSy5uwDLe7RlCm5qSvqlupHhO8eM1UYbEZGBIVo6ETQPfH4D5RlTt8lv8AtYCg3BGgJ0IXpEbUN8u8WxIHye2yDE2lyGzd7heNFu22jvaRKnwkHWoHJvExdgI2Hs+OS1mf3ljlHwNMLEcsDG2VYBGa20KzDvaetkYDumdJgxrpIoKbE+j/AIfjAztnw99RN1A4zAgd4spkGd5XQzNLvmHk8YfDPfw91MVhmdVF1fWTycdNdJGmo2mjrmW1ct3VJD2rtqWt3nMIPiSvZHYg5nc+G9Q+C3M+dMqm2+47IJaZXiVQQC7MQWzn1cixQKKxqyjxIqx4lw8IpZYjw1ka+2rLC8vKnFVwxINvtNDuChGZT/dIpvPydY+SPhrVtR2isrMdTm6EsZO8GPKgQOBw5u3bdsaF2Cz+0Y/Grvmzku5gMvaOjhyQuWRtvvp16E1W8MU2cZaD6G3eUMP2XAb7qPPS2wF3CoDP/EaNNAcsSPdQB3KuEwz3T8sum1aCzpMseiiAY3n3VZcV4NZu42xZwlt8jKC2ZXBYSZbvicuUATtXHgb4a0X+VIHVgAq5SY11YQQQemlHuCtYfA2u0RDatuVLFySYYHKoO8A9POgseGYg2m/K27pCtoQq5cvTds0jfaonM1y1fQ4fC2rdvtsxdruWyC5EqQSZe5ppA61C5i4lAD2sScOG9VnUvbfyzCQD8KHLmMvupNyytwHXtMOVeZ6taaQdPJTQVHDeLX8O74e5bN0M0dnOofYMjaw23jNMzh3IyYhUfiOJuOYEWQ6hU8iVGreOWBM0oMbYKPmQkHeMjWyseWoHuNRm4ldO9xzP0j/GgaXOfJuGw2JW5aTuG2uRcxIDq3eYzvpl021NUuOuKLbt87MNfEE9K5cBtM+DDOWLBjEsT3dI3kR5GonM+ICWMnznI2jTLrOn860G9rnYq0TEaSdQfGaJk9I1vIQXMx0/negLC8q3HsdsT6xARACWeTEjwFMfkn0f2bShr6B7xMme8EHQAbZvOgNOUcEb1pbuIBm6e6hB0XoWB66TR7hLKgCKo8A4AnYHQSf5gVeYLEKw7pBA6gzQSaysrKBaenhScDZj9eP3HpLcOlbiHUa9R5U8fTWB8itTp+WH7jUkXugHTbxNBaYy5muTv3dOtVuJtbkV0wl7veW32fxrjiHmelBEf8K5NXcrpXMn7tqCLdHe91cbmgqReHeHsrjcoIziuca13Zayxb7/ALNfwH2kUFlwu+lh1e7bNxNiFcodeqkazRcfkFwmMXjcI36u8XI121GvnvQ3/wCF4e5KvihZuIcoD2mKEDYl1mP7tdb/ACfi70G3ct4oKsL2d4OQo2AViGA8ooLHGcvHcXcLfQa5u0uXGHn2buDPsBrfhHDMG3rPh7k9ADbj2An8aDuI8LvWTF63ctn6alfvFeYXCs4JGsfb7KBnf7JYF/VXKfG1cP4kijPl7G/IrS27StesL82ZuLOpKzAcE65dCNYnavn3A8QNp8w1jpLD90ijbgvPd0x+SVUmDcY3GAPxifaRQOHG8TwuMy2bq5kuAPZZh3WYTohO11CDKMAd9DrQfxzCpaLWnF5xICNIHbZtlUiCANmAAAgzXfg/FUdHBh7bnMVykAOd2Uk9YnTrrNT8ebeZLjaukhSxJPf9YxtJgaxNAq+bz2HERcuItwNbXuqzIBAyQrLBGWNKIOXvSfhcPa7MWL1sSWkP2hJO+rkHWAKg+k7BDsLNwSSrsrE/T73wkGPbS4zUFlzHxFb+Lu3ralFuPnAJkgnfbTeT764HFtcuBmJZupJ1J86h11wp7woJWJvQRPh4+dFfAuZ8tsJdW89spkKMvaIR4g6MB9HUeBFBmLbve6jfgfGRbtC24MppBAYCN/W6e+gpMfjGwxK2Q62boJNm8A6+7Xp46MPtqhGIIaUlP2SdPfM1d828Y7ZlVYypJ0XLJP29KH6CQ+MuEa3HM+LH+NTsRgLaWLO/bXu8SToqSQNPPf3VCwYllEAz+lMDxOhB0FdsXfN1yYA2yjqFUQq7xEUEz/xF7AHZusRlbqGjTY66j+Zqvx+Me64Lz5A9B/PWrXgXA75y37SFlkgMotuQRvKud614s7PjLYuq2bMgJdQjEaRKqSu20b0Bhwi9ijbGUWFWxCLoxzxpoQe7prOtF2CGMMDtLKm4PWW2T2fkst3jHiK54bDqihVAGfSB0G7R59KvsFlD+SiNfHc/AafGg5YDgONdiXx2Qp6ot2UAP1gbMDp0EUVcD4HetlWbGXX6ujJbyk/RAQFB7DXLBN3CZ1eT8T/CiDDjQUHesrKygW3p1P5ha+vH7j0j99/DWaeXpwtk4KzH68fuNSYs4LxoI9gkaDrrXl1TJ3/n2VYCwAdBr/OlYF18PsoKcXT1rUmrZ8p/1FWOD5Uu3rfaLa7g+cYUe6SJoBNlJOxrDh/GmDwbkyw6sMQbyXAC2W2QdB0Mro3Xc0NcycDXD3coZmBEgkdJI6ddKCgyaVlp4PwJ92o+2KLeWvR++Llhesoi6sScxjxCiDHmSNqH8HctDFZyoNpbk5QYlFMwMxOpA6k70F3b5CvGLjNaBbXsrrPYZtJhTcUKT7DUPjvAsZb1bB3LS9GVS+h+msiPA7+Zon515jHF0spYZLQtyxt33CMWOgylu6Rl8+tDyYPimD7yDEoPG2S66eaZligpcLzXirQhL9zKPmMcy+9WkVYcRxLPZW662rZKF4tIEmWyqSBpmO8+FbtzfevEJiLNjEkmPytsBv76ZWEb71I4rfZ7lm1bTTtAVTUAraGgEnXqJO8Cgj8C5GLp2uJLIuhVRBJH0te77N/ZXl7jlm3HYBsPcXR1IYqxGzAqVcHyI1ETrqYfHuYzeYsjOhPrLEa9Zg/hVAWkyaAl/wBrsS75u0GbxS2oIH7TDT20W8vXc6C6zF2YEanNl111PrMSJLddIgUI8qc7nAhuzsW3ZhBdiZI6DTYDwG/WrvlbHi9cuXQyoHZme1uASZHZdYM7HaOtBec1i22BuIzASCUJMS41ET56e+lEBTS4ljMKC3a5WJXKqeswB3IAEKTvJg6DwqrueiZ2Cth76OrRGYEbjxEz9lAAV1ww73x+6jDG+ifGoJVbd2Olt9fgwFUl/lrEWAHvWiisWUZomRuImQfbQQ7QU31zzlBExE6DYTp/80SMlu3M7yYDFlOp6rBHwJoi5e5Ez9teZVJYjs2LEKoABnukElvu8Zqu4rhCrlSrFz+jmKt5iB96g0A5Y5Zv4q8YXKCRqfA6KddYqmx2GFu4yBg2UxI016j3HTwq54xzJezNbV3UKSvrSYGkA7j2SaH6C24Vw5zau3tAlsBZPzmY91V862sYIohu3AYG3mTtv0/gag28bcRcknKYbKdttDHsqx4hzH2lu2oQAqQWBEq0RAPlptQceEcxX8OMtpwFJkggETsZ0mIHSu+K4sb2Mt3X7OQySyTGhHj4DyqKeOHrZw//ALKj7q43sVmKnLbWBsiwDrMN40DTTnTCK7DtJbpuBA8zpJOvwrsvPeGHz5nU6ayfCNTQnyxxe5fHY2rOEVyfWKKpganQb+4UZcLOLu6W1w9o2zrcgkORsFHQefnQXnC/SLbaJt3SoOhFpzt493+fGjTgnOOHvsqKxDHZWGUk+wxQnw/iWNYG4BYTs19XK5zeO5GXx60XcuYm/cQPcFpVnRRmJjxksY9mvtoCCsrKygX/AKZT+Z2d/wDjD9xqUCPoSxMAeE/A04fTGv5na30vDb9lqUllHgiQ0nQeHv8A40HK2wYEiPur1LQP+o/AV2v2MjAMACPDr5SDvRHf4pY+TKEUIYAfTU+Mk+NALrZQSxbaSI1BI8j0q9wvOBe2bDiAVkHwI2AUfh4UO27BZgo0UzBOxk10x2DNlhAM5u6QdTHh5zQFGEwzhBcCFyU0mB7euhid/CqbmXhd26LYSyzOAQcveG+o8dPH20Z8n8Ne9ZyXJQv6sKdAImPM66sYk7GiDFY61hEckFI7qFxOYj7Y9lAouFBrdu41y5bXs0ZXstMuNe73YEyYkmqHhti2LF5rtq6e6RaddED/AEvETVlx29cxFy48C32h1CaKY20n31XpgIyrq3gNo/Aa0ErA8s3saWeyGa2sLmeJ0UCImTHlMCK8PA8fh27lvEIQYBQOPhlqVwCwEvqLqF1JjKApIJ2jMCD79KZa+jaxdXNZuMk662gpH/tG2RQLDA8ZxD3RbxU3PWjtLSswYKY7zDMNRrrXPBcNu38VCd5rVkHKxIktrlBB0Pe3202pl4vkFrKPde4LhCkZiSGOkCZUkkdDmnTeqbBejrEm7cxtm4FYMOyQ6i4oUBgxBlZIgadJ0oFtzFg7que1w72ifnOrAk+3Y+3X2mmFyRzHw42hY7JbTH1kuAZWIGpztoSfBtaJV4ul2LWJw5W5HeS4QwjxCDVx4GKGPSBylgVsNfsN2NwH/hkFRcM+qqkTPgQI8fGgv+Mcr4XH4Z+yVAz+rcVQWBXbbXUCPZS24PyxdsYw2Lyg7MRmKh011BAnfoeoqp4diLtppsdtbc79nmn3gb++m5wbhl/H2bVzFdph7tqQroVDuCBmzKynKJAMEbjTSggXuG2bEOCFSRCrZVvaJAkmetEXB8fbZR2Urr6pQr78pA+Ma1XcS9HPymEvYy7dVGByEIu3mq7wSKjj0Y2E0D4qyvXs7xKn2yKAqa7YuXBbOVri94iYKzpJA1HgJFAvP3KWKa7mtNcxFh2zFAqns2AgRl1IgkbdBM70TcI5VweCGazbZmYEM7El4O+umm2kD3xU9eHq5Bt3LtvKZykn3jf2bk6dKCtwuExiWFVbNskKFHeAIgaEjy+PsoJ4vZx7Xit9GQgAgrbLKfAAqTrTR+Xlb3Zls65BqqyZ2OuwrfhYIzA3TdUNA7TQg/DXw+NAFcG5Cwl22he13wAbjMvrsRB0ZpEH2VE529Gtj5POFs5LwMrlVu/pqupI8wfH20yWw6q7O+YKQBAHdEbmRO/nXRODAv2hmY0UGQPOI1aOtB86cW4cqrbbs7lzuwch7ohV+dlO2+XzmaicC5SvYqWtqQg3Yx8BJE//ABX0Xi8EuqAKqglmCqBrGp061R8O4OtpcoJCyTLaneT0+ygUy+j+5lKw+eZByECPAyYMnqCfwqnfhqJ2ay4xEut224jLHqlfGRTu4mkByBBO3sGgA9pio+HwFu4gNy2H1HrCYA0ESJjTegg8t8nWbF5jZUzCqWYye9qQPAUU2cJN12BgaKAB4dazhFnLbNw+bf6fhXuGUiyzHopPvO00EzheS3bd3IyljPXSiLh94BViBmYQPL3baVT8KsfkhmAIAkz8Zq0/U5RHfHwMzv8AhQXFZWVlBE4lwm1iFCX7a3FBkBvHafgagWOTMEk5cNaE+X8aysoPH5KwR3w1ox5eO9aNyHgCZOFtHr6vh76ysoO1/k/BuQXw9tiuxI29lePyZgi2Y4a0TESVnTynavKygtLODRFyqoCjoK443g1m8uW7aR18CKysoK9+SMCd8LZMfRrDyNgf/K2f7tZWUGJyNgQZGFsgj6FW1rBIoAVFAGwArKyg37FfAVqMKg2UD2CKysoIfFOXcNiVy37Fu6BtnUGPYTqPdUHB8g4C04uW8JZVxswXUezwrKygszwaz+qTXyrP/B7P6tPhXtZQbrw62NkX4VscEhEZF+FZWUHM8KtTPZp8K3XA2xsi/CsrKDb5In6K/CtPkFv9BfhWVlBt8iTUZF130rb5Ov6Ir2soOfyC3+guvlWo4ba/Vr8KysoOZ4JYP9knwr1eEWQpUWkg7iNK9rKDYcNtZcvZrl8I0rDwy0Rl7NI8I8Nq8rKDquFQCAoA2iKz5MundHdMjyr2soOlZWVl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486" name="Picture 6" descr="instahlgewittern:&#10;&#10;An elderly woman serves coffee to British troops at a French estaminet behind the lines at Croix du Bac near Armentieres. The estaminets of the Western Front were one of the first ports of call for troops just out of the trenche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46238"/>
            <a:ext cx="6914266" cy="459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371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far did the trenches stretch?</a:t>
            </a:r>
            <a:endParaRPr lang="en-GB" dirty="0"/>
          </a:p>
        </p:txBody>
      </p:sp>
      <p:sp>
        <p:nvSpPr>
          <p:cNvPr id="3" name="Content Placeholder 2"/>
          <p:cNvSpPr>
            <a:spLocks noGrp="1"/>
          </p:cNvSpPr>
          <p:nvPr>
            <p:ph idx="1"/>
          </p:nvPr>
        </p:nvSpPr>
        <p:spPr/>
        <p:txBody>
          <a:bodyPr/>
          <a:lstStyle/>
          <a:p>
            <a:r>
              <a:rPr lang="en-GB" dirty="0" smtClean="0"/>
              <a:t>The trenches extended from </a:t>
            </a:r>
            <a:r>
              <a:rPr lang="en-GB" smtClean="0"/>
              <a:t>Nieuwpoort</a:t>
            </a:r>
            <a:r>
              <a:rPr lang="en-GB" dirty="0" smtClean="0"/>
              <a:t> on the Belgian Coast to  </a:t>
            </a:r>
            <a:r>
              <a:rPr lang="en-GB" dirty="0" err="1" smtClean="0"/>
              <a:t>Pfetterhouse</a:t>
            </a:r>
            <a:r>
              <a:rPr lang="en-GB" dirty="0" smtClean="0"/>
              <a:t> on the German/Swiss border.</a:t>
            </a:r>
          </a:p>
          <a:p>
            <a:r>
              <a:rPr lang="en-GB" dirty="0" smtClean="0"/>
              <a:t>In total, there were 25,000 miles of trenches; 12, 000 miles were occupied by the British Allies, the rest by the Germans and their allies.</a:t>
            </a:r>
            <a:endParaRPr lang="en-GB" dirty="0"/>
          </a:p>
        </p:txBody>
      </p:sp>
    </p:spTree>
    <p:extLst>
      <p:ext uri="{BB962C8B-B14F-4D97-AF65-F5344CB8AC3E}">
        <p14:creationId xmlns:p14="http://schemas.microsoft.com/office/powerpoint/2010/main" val="429210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Trench Maps</a:t>
            </a:r>
            <a:endParaRPr lang="en-GB" dirty="0"/>
          </a:p>
        </p:txBody>
      </p:sp>
      <p:sp>
        <p:nvSpPr>
          <p:cNvPr id="3" name="Content Placeholder 2"/>
          <p:cNvSpPr>
            <a:spLocks noGrp="1"/>
          </p:cNvSpPr>
          <p:nvPr>
            <p:ph idx="1"/>
          </p:nvPr>
        </p:nvSpPr>
        <p:spPr/>
        <p:txBody>
          <a:bodyPr>
            <a:noAutofit/>
          </a:bodyPr>
          <a:lstStyle/>
          <a:p>
            <a:r>
              <a:rPr lang="en-GB" sz="2800" dirty="0" smtClean="0"/>
              <a:t>The trenches marked the limits of the territory gained by each side.</a:t>
            </a:r>
          </a:p>
          <a:p>
            <a:r>
              <a:rPr lang="en-GB" sz="2800" dirty="0" smtClean="0"/>
              <a:t>The German army was pushing towards the French and Belgian coast – if they could get to the coast, they could cross the channel into Britain.</a:t>
            </a:r>
          </a:p>
          <a:p>
            <a:r>
              <a:rPr lang="en-GB" sz="2800" dirty="0" smtClean="0"/>
              <a:t>The British and their allies needed to regain the territory that the Germans had gained.</a:t>
            </a:r>
          </a:p>
          <a:p>
            <a:r>
              <a:rPr lang="en-GB" sz="2800" dirty="0" smtClean="0"/>
              <a:t>The little bits of land in between the trenches was known as No-Man’s land – because neither side yet ‘owned’ it.</a:t>
            </a:r>
            <a:endParaRPr lang="en-GB" sz="2800" dirty="0"/>
          </a:p>
        </p:txBody>
      </p:sp>
    </p:spTree>
    <p:extLst>
      <p:ext uri="{BB962C8B-B14F-4D97-AF65-F5344CB8AC3E}">
        <p14:creationId xmlns:p14="http://schemas.microsoft.com/office/powerpoint/2010/main" val="549034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There were three types of trench</a:t>
            </a:r>
            <a:endParaRPr lang="en-GB" dirty="0"/>
          </a:p>
        </p:txBody>
      </p:sp>
      <p:pic>
        <p:nvPicPr>
          <p:cNvPr id="2050" name="Picture 2" descr="http://wwimodeller.co.nz/wp-content/uploads/2012/03/The-Trenches-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165" y="1556792"/>
            <a:ext cx="6096000" cy="4381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836" y="6021288"/>
            <a:ext cx="8424936" cy="646331"/>
          </a:xfrm>
          <a:prstGeom prst="rect">
            <a:avLst/>
          </a:prstGeom>
          <a:noFill/>
        </p:spPr>
        <p:txBody>
          <a:bodyPr wrap="square" rtlCol="0">
            <a:spAutoFit/>
          </a:bodyPr>
          <a:lstStyle/>
          <a:p>
            <a:r>
              <a:rPr lang="en-GB" dirty="0" smtClean="0"/>
              <a:t>A Front </a:t>
            </a:r>
            <a:r>
              <a:rPr lang="en-GB" dirty="0"/>
              <a:t>L</a:t>
            </a:r>
            <a:r>
              <a:rPr lang="en-GB" dirty="0" smtClean="0"/>
              <a:t>ine trench – the last line before No-Man’s land from where enemies fired at each other.</a:t>
            </a:r>
          </a:p>
        </p:txBody>
      </p:sp>
    </p:spTree>
    <p:extLst>
      <p:ext uri="{BB962C8B-B14F-4D97-AF65-F5344CB8AC3E}">
        <p14:creationId xmlns:p14="http://schemas.microsoft.com/office/powerpoint/2010/main" val="2010783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Firesteps</a:t>
            </a:r>
            <a:endParaRPr lang="en-GB" dirty="0"/>
          </a:p>
        </p:txBody>
      </p:sp>
      <p:sp>
        <p:nvSpPr>
          <p:cNvPr id="3" name="Content Placeholder 2"/>
          <p:cNvSpPr>
            <a:spLocks noGrp="1"/>
          </p:cNvSpPr>
          <p:nvPr>
            <p:ph idx="1"/>
          </p:nvPr>
        </p:nvSpPr>
        <p:spPr>
          <a:xfrm>
            <a:off x="457200" y="1646237"/>
            <a:ext cx="8229600" cy="1566739"/>
          </a:xfrm>
        </p:spPr>
        <p:txBody>
          <a:bodyPr>
            <a:normAutofit/>
          </a:bodyPr>
          <a:lstStyle/>
          <a:p>
            <a:r>
              <a:rPr lang="en-GB" sz="2400" dirty="0" smtClean="0"/>
              <a:t>To enable soldiers to fire more safely at the enemy, they built ‘</a:t>
            </a:r>
            <a:r>
              <a:rPr lang="en-GB" sz="2400" dirty="0" err="1" smtClean="0"/>
              <a:t>firesteps</a:t>
            </a:r>
            <a:r>
              <a:rPr lang="en-GB" sz="2400" dirty="0" smtClean="0"/>
              <a:t>’ – a higher cutting in the side of the trench.</a:t>
            </a:r>
            <a:endParaRPr lang="en-GB" sz="2400" dirty="0"/>
          </a:p>
        </p:txBody>
      </p:sp>
      <p:pic>
        <p:nvPicPr>
          <p:cNvPr id="4098" name="Picture 2" descr="http://www.ibiblio.org/hyperwar/USA/ref/FM/FM7-10/img/FM7-10-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564903"/>
            <a:ext cx="5832648" cy="386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733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Communications Trenches and ‘Saps’</a:t>
            </a:r>
            <a:endParaRPr lang="en-GB" dirty="0"/>
          </a:p>
        </p:txBody>
      </p:sp>
      <p:pic>
        <p:nvPicPr>
          <p:cNvPr id="3074" name="Picture 2" descr="http://dianaoverbey.files.wordpress.com/2012/01/lay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060848"/>
            <a:ext cx="3657600" cy="36766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4283968" y="2132856"/>
            <a:ext cx="345638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60232" y="2636912"/>
            <a:ext cx="2001259" cy="2862322"/>
          </a:xfrm>
          <a:prstGeom prst="rect">
            <a:avLst/>
          </a:prstGeom>
          <a:noFill/>
        </p:spPr>
        <p:txBody>
          <a:bodyPr wrap="square" rtlCol="0">
            <a:spAutoFit/>
          </a:bodyPr>
          <a:lstStyle/>
          <a:p>
            <a:r>
              <a:rPr lang="en-GB" dirty="0" smtClean="0"/>
              <a:t>Communications</a:t>
            </a:r>
          </a:p>
          <a:p>
            <a:r>
              <a:rPr lang="en-GB" dirty="0"/>
              <a:t>t</a:t>
            </a:r>
            <a:r>
              <a:rPr lang="en-GB" dirty="0" smtClean="0"/>
              <a:t>renches enabled messages to be</a:t>
            </a:r>
          </a:p>
          <a:p>
            <a:r>
              <a:rPr lang="en-GB" dirty="0"/>
              <a:t>p</a:t>
            </a:r>
            <a:r>
              <a:rPr lang="en-GB" dirty="0" smtClean="0"/>
              <a:t>assed to the front lines safely and would allow stretcher bearers to carry the wounded back to a safer position</a:t>
            </a:r>
            <a:endParaRPr lang="en-GB" dirty="0"/>
          </a:p>
        </p:txBody>
      </p:sp>
      <p:cxnSp>
        <p:nvCxnSpPr>
          <p:cNvPr id="9" name="Straight Arrow Connector 8"/>
          <p:cNvCxnSpPr/>
          <p:nvPr/>
        </p:nvCxnSpPr>
        <p:spPr>
          <a:xfrm flipV="1">
            <a:off x="1331640" y="2780928"/>
            <a:ext cx="23762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5537" y="3463032"/>
            <a:ext cx="2016224" cy="3139321"/>
          </a:xfrm>
          <a:prstGeom prst="rect">
            <a:avLst/>
          </a:prstGeom>
          <a:noFill/>
        </p:spPr>
        <p:txBody>
          <a:bodyPr wrap="square" rtlCol="0">
            <a:spAutoFit/>
          </a:bodyPr>
          <a:lstStyle/>
          <a:p>
            <a:r>
              <a:rPr lang="en-GB" dirty="0" smtClean="0"/>
              <a:t>Saps were short trenches which went into No-Man’s land.  They enabled soldiers to get closer to the enemy, to throw grenades or to listen to plans or enemy approaches.</a:t>
            </a:r>
            <a:endParaRPr lang="en-GB" dirty="0"/>
          </a:p>
        </p:txBody>
      </p:sp>
    </p:spTree>
    <p:extLst>
      <p:ext uri="{BB962C8B-B14F-4D97-AF65-F5344CB8AC3E}">
        <p14:creationId xmlns:p14="http://schemas.microsoft.com/office/powerpoint/2010/main" val="1196535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Stumps of trees were used as look out posts – blown up, they would be hollowed out and used as camouflage for spying on enemy trenches.</a:t>
            </a:r>
            <a:endParaRPr lang="en-GB" sz="2800" dirty="0"/>
          </a:p>
        </p:txBody>
      </p:sp>
      <p:pic>
        <p:nvPicPr>
          <p:cNvPr id="19458" name="Picture 2" descr="http://i.dailymail.co.uk/i/pix/2013/02/06/article-2274260-17605A41000005DC-197_634x4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1556792"/>
            <a:ext cx="683790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369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Trenches were not built in straight lines.  This made it harder to capture them or to send fire down them.</a:t>
            </a:r>
            <a:endParaRPr lang="en-GB" sz="2800" dirty="0"/>
          </a:p>
        </p:txBody>
      </p:sp>
      <p:pic>
        <p:nvPicPr>
          <p:cNvPr id="13314" name="Picture 2" descr="http://i.huffpost.com/gadgets/slideshows/196335/slide_196335_461961_hu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415" y="1556792"/>
            <a:ext cx="6264696" cy="45535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6279624"/>
            <a:ext cx="7404591" cy="369332"/>
          </a:xfrm>
          <a:prstGeom prst="rect">
            <a:avLst/>
          </a:prstGeom>
          <a:noFill/>
        </p:spPr>
        <p:txBody>
          <a:bodyPr wrap="none" rtlCol="0">
            <a:spAutoFit/>
          </a:bodyPr>
          <a:lstStyle/>
          <a:p>
            <a:r>
              <a:rPr lang="en-GB" dirty="0" smtClean="0"/>
              <a:t>This is a recent </a:t>
            </a:r>
            <a:r>
              <a:rPr lang="en-GB" dirty="0" err="1" smtClean="0"/>
              <a:t>ariel</a:t>
            </a:r>
            <a:r>
              <a:rPr lang="en-GB" dirty="0" smtClean="0"/>
              <a:t> photo of the trenches – the holes are left by shells.</a:t>
            </a:r>
            <a:endParaRPr lang="en-GB" dirty="0"/>
          </a:p>
        </p:txBody>
      </p:sp>
    </p:spTree>
    <p:extLst>
      <p:ext uri="{BB962C8B-B14F-4D97-AF65-F5344CB8AC3E}">
        <p14:creationId xmlns:p14="http://schemas.microsoft.com/office/powerpoint/2010/main" val="26590038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528</TotalTime>
  <Words>684</Words>
  <Application>Microsoft Office PowerPoint</Application>
  <PresentationFormat>On-screen Show (4:3)</PresentationFormat>
  <Paragraphs>48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Foundry</vt:lpstr>
      <vt:lpstr>Life in the Trenches in  The Great War</vt:lpstr>
      <vt:lpstr>Where were the trenches?</vt:lpstr>
      <vt:lpstr>How far did the trenches stretch?</vt:lpstr>
      <vt:lpstr>Trench Maps</vt:lpstr>
      <vt:lpstr>There were three types of trench</vt:lpstr>
      <vt:lpstr>Firesteps</vt:lpstr>
      <vt:lpstr>Communications Trenches and ‘Saps’</vt:lpstr>
      <vt:lpstr>Stumps of trees were used as look out posts – blown up, they would be hollowed out and used as camouflage for spying on enemy trenches.</vt:lpstr>
      <vt:lpstr>Trenches were not built in straight lines.  This made it harder to capture them or to send fire down them.</vt:lpstr>
      <vt:lpstr>What was life like in the trenches?</vt:lpstr>
      <vt:lpstr>What was life like in the trenches?</vt:lpstr>
      <vt:lpstr>Letters from home</vt:lpstr>
      <vt:lpstr>What happened when it rained?</vt:lpstr>
      <vt:lpstr>These men are standing in deep, wet, freezing mud.  Their feet would be wet all the time.</vt:lpstr>
      <vt:lpstr>Rescuing the dead and injured from No-Man’s Land was made even harder by the mud.</vt:lpstr>
      <vt:lpstr>What was the fighting like?</vt:lpstr>
      <vt:lpstr>Miners were used to dig tunnels under the enemy lines.  They laid explosives which would blow up without warning.</vt:lpstr>
      <vt:lpstr>This is what it looks like today.</vt:lpstr>
      <vt:lpstr>The new weapon used to devastating effect, was gas.</vt:lpstr>
      <vt:lpstr>This is No-Man’s Land</vt:lpstr>
      <vt:lpstr>Conscientious objectors – those who would not fight – were often recruited as stretcher bearers. </vt:lpstr>
      <vt:lpstr>Soldier’s crossing No Man’s Land</vt:lpstr>
      <vt:lpstr>Occasionally, soldiers were able to visit local villages for a good meal (egg and chips), a beer and a bath.</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the Trenches in  The Great War</dc:title>
  <dc:creator>Becky Carter</dc:creator>
  <cp:lastModifiedBy>Rachel Everett</cp:lastModifiedBy>
  <cp:revision>24</cp:revision>
  <dcterms:created xsi:type="dcterms:W3CDTF">2014-03-30T18:38:34Z</dcterms:created>
  <dcterms:modified xsi:type="dcterms:W3CDTF">2020-09-30T11:34:12Z</dcterms:modified>
</cp:coreProperties>
</file>