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312" r:id="rId4"/>
    <p:sldId id="304" r:id="rId5"/>
    <p:sldId id="294" r:id="rId6"/>
    <p:sldId id="302" r:id="rId7"/>
    <p:sldId id="295" r:id="rId8"/>
    <p:sldId id="301" r:id="rId9"/>
    <p:sldId id="293" r:id="rId10"/>
    <p:sldId id="297" r:id="rId11"/>
    <p:sldId id="299" r:id="rId12"/>
    <p:sldId id="298" r:id="rId13"/>
    <p:sldId id="303" r:id="rId14"/>
    <p:sldId id="3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75B6"/>
    <a:srgbClr val="FFFFFF"/>
    <a:srgbClr val="F2B800"/>
    <a:srgbClr val="00FF00"/>
    <a:srgbClr val="EA93FF"/>
    <a:srgbClr val="F1B3FF"/>
    <a:srgbClr val="FFE181"/>
    <a:srgbClr val="85FF85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1" autoAdjust="0"/>
    <p:restoredTop sz="94297" autoAdjust="0"/>
  </p:normalViewPr>
  <p:slideViewPr>
    <p:cSldViewPr snapToGrid="0">
      <p:cViewPr varScale="1">
        <p:scale>
          <a:sx n="52" d="100"/>
          <a:sy n="52" d="100"/>
        </p:scale>
        <p:origin x="77" y="12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9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714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41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98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0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55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32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7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4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71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366" y="1234173"/>
            <a:ext cx="7131753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Relative Clauses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98229-551F-CB49-8211-E7C069CBC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81" y="2661065"/>
            <a:ext cx="3029921" cy="2271298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94D9B0D-2132-CF44-B75B-F56FD9595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03692" y="2983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Punctuating Embedded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0" y="1542194"/>
            <a:ext cx="1057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Sometimes the </a:t>
            </a:r>
            <a:r>
              <a:rPr lang="en-GB" sz="2800" b="1" dirty="0"/>
              <a:t>relative clause </a:t>
            </a:r>
            <a:r>
              <a:rPr lang="en-GB" sz="2800" dirty="0"/>
              <a:t>is </a:t>
            </a:r>
            <a:r>
              <a:rPr lang="en-GB" sz="2800" i="1" dirty="0"/>
              <a:t>embedded</a:t>
            </a:r>
            <a:r>
              <a:rPr lang="en-GB" sz="2800" dirty="0"/>
              <a:t> in the </a:t>
            </a:r>
            <a:r>
              <a:rPr lang="en-GB" sz="2800" b="1" dirty="0"/>
              <a:t>main clause</a:t>
            </a:r>
            <a:r>
              <a:rPr lang="en-GB" sz="28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163" y="3564300"/>
            <a:ext cx="933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The mice</a:t>
            </a:r>
            <a:r>
              <a:rPr lang="en-GB" sz="2800" dirty="0">
                <a:solidFill>
                  <a:schemeClr val="bg1"/>
                </a:solidFill>
              </a:rPr>
              <a:t>,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who did not know about the joke, </a:t>
            </a:r>
            <a:r>
              <a:rPr lang="en-GB" sz="2800" dirty="0">
                <a:solidFill>
                  <a:srgbClr val="0000FF"/>
                </a:solidFill>
              </a:rPr>
              <a:t>ate the cheese.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2108945" y="2887404"/>
            <a:ext cx="139439" cy="1107418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276128" y="2872370"/>
            <a:ext cx="1805071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5" name="Rounded Rectangular Callout 2"/>
          <p:cNvSpPr/>
          <p:nvPr/>
        </p:nvSpPr>
        <p:spPr>
          <a:xfrm>
            <a:off x="785609" y="5102049"/>
            <a:ext cx="4277457" cy="541576"/>
          </a:xfrm>
          <a:prstGeom prst="wedgeRoundRectCallout">
            <a:avLst>
              <a:gd name="adj1" fmla="val -54525"/>
              <a:gd name="adj2" fmla="val 147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the mice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896579" y="4935739"/>
            <a:ext cx="4416944" cy="400110"/>
          </a:xfrm>
          <a:prstGeom prst="rect">
            <a:avLst/>
          </a:prstGeom>
          <a:solidFill>
            <a:srgbClr val="F1B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b="1" dirty="0"/>
              <a:t>main clause </a:t>
            </a:r>
            <a:r>
              <a:rPr lang="en-GB" sz="2000" dirty="0"/>
              <a:t>splits to make space...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349922" y="3368518"/>
            <a:ext cx="546657" cy="1567221"/>
          </a:xfrm>
          <a:prstGeom prst="straightConnector1">
            <a:avLst/>
          </a:prstGeom>
          <a:ln w="12700">
            <a:solidFill>
              <a:srgbClr val="EA9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 rot="5400000">
            <a:off x="9012071" y="2201255"/>
            <a:ext cx="134190" cy="2468714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06327" y="2872370"/>
            <a:ext cx="1345677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</p:spTree>
    <p:extLst>
      <p:ext uri="{BB962C8B-B14F-4D97-AF65-F5344CB8AC3E}">
        <p14:creationId xmlns:p14="http://schemas.microsoft.com/office/powerpoint/2010/main" val="390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Punctuating Embedded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0" y="1542194"/>
            <a:ext cx="1057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Sometimes the </a:t>
            </a:r>
            <a:r>
              <a:rPr lang="en-GB" sz="2800" b="1" dirty="0"/>
              <a:t>relative clause </a:t>
            </a:r>
            <a:r>
              <a:rPr lang="en-GB" sz="2800" dirty="0"/>
              <a:t>is </a:t>
            </a:r>
            <a:r>
              <a:rPr lang="en-GB" sz="2800" i="1" dirty="0"/>
              <a:t>embedded</a:t>
            </a:r>
            <a:r>
              <a:rPr lang="en-GB" sz="2800" dirty="0"/>
              <a:t> in the </a:t>
            </a:r>
            <a:r>
              <a:rPr lang="en-GB" sz="2800" b="1" dirty="0"/>
              <a:t>main clause</a:t>
            </a:r>
            <a:r>
              <a:rPr lang="en-GB" sz="28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163" y="3564300"/>
            <a:ext cx="933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The mice, </a:t>
            </a:r>
            <a:r>
              <a:rPr lang="en-GB" sz="2800" dirty="0">
                <a:solidFill>
                  <a:srgbClr val="F2B800"/>
                </a:solidFill>
              </a:rPr>
              <a:t>who were happy to have tasty food</a:t>
            </a:r>
            <a:r>
              <a:rPr lang="en-GB" sz="2800" dirty="0">
                <a:solidFill>
                  <a:srgbClr val="0000FF"/>
                </a:solidFill>
              </a:rPr>
              <a:t>, ate the cheese.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2108945" y="2887404"/>
            <a:ext cx="139439" cy="1107418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276128" y="2872370"/>
            <a:ext cx="1805071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5" name="Rounded Rectangular Callout 2"/>
          <p:cNvSpPr/>
          <p:nvPr/>
        </p:nvSpPr>
        <p:spPr>
          <a:xfrm>
            <a:off x="785610" y="5102049"/>
            <a:ext cx="4192790" cy="541576"/>
          </a:xfrm>
          <a:prstGeom prst="wedgeRoundRectCallout">
            <a:avLst>
              <a:gd name="adj1" fmla="val -54525"/>
              <a:gd name="adj2" fmla="val 147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the mice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896578" y="4935739"/>
            <a:ext cx="4551785" cy="707886"/>
          </a:xfrm>
          <a:prstGeom prst="rect">
            <a:avLst/>
          </a:prstGeom>
          <a:solidFill>
            <a:srgbClr val="F1B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b="1" dirty="0"/>
              <a:t>main clause </a:t>
            </a:r>
            <a:r>
              <a:rPr lang="en-GB" sz="2000" dirty="0"/>
              <a:t>splits to make space...</a:t>
            </a:r>
          </a:p>
          <a:p>
            <a:pPr algn="ctr"/>
            <a:r>
              <a:rPr lang="en-GB" sz="2000" dirty="0"/>
              <a:t>for the relative clause.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27093" y="4230806"/>
            <a:ext cx="669487" cy="704934"/>
          </a:xfrm>
          <a:prstGeom prst="straightConnector1">
            <a:avLst/>
          </a:prstGeom>
          <a:ln w="12700">
            <a:solidFill>
              <a:srgbClr val="EA9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 rot="5400000">
            <a:off x="9503137" y="2201255"/>
            <a:ext cx="134190" cy="2468714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06327" y="2872370"/>
            <a:ext cx="1345677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15" name="Left Brace 14"/>
          <p:cNvSpPr/>
          <p:nvPr/>
        </p:nvSpPr>
        <p:spPr>
          <a:xfrm rot="5400000">
            <a:off x="5442362" y="859064"/>
            <a:ext cx="90299" cy="5213241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281881" y="2884957"/>
            <a:ext cx="2041761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subordinate clause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6127" y="4356648"/>
            <a:ext cx="9172237" cy="400110"/>
          </a:xfrm>
          <a:prstGeom prst="rect">
            <a:avLst/>
          </a:prstGeom>
          <a:solidFill>
            <a:srgbClr val="F1B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Commas</a:t>
            </a:r>
            <a:r>
              <a:rPr lang="en-GB" sz="2000" dirty="0"/>
              <a:t> separate the clauses because the </a:t>
            </a:r>
            <a:r>
              <a:rPr lang="en-GB" sz="2000" b="1" dirty="0"/>
              <a:t>relative clause </a:t>
            </a:r>
            <a:r>
              <a:rPr lang="en-GB" sz="2000" dirty="0"/>
              <a:t>breaks up the </a:t>
            </a:r>
            <a:r>
              <a:rPr lang="en-GB" sz="2000" b="1" dirty="0"/>
              <a:t>main clause</a:t>
            </a:r>
            <a:r>
              <a:rPr lang="en-GB" sz="2000" dirty="0"/>
              <a:t>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880891" y="4021015"/>
            <a:ext cx="1229184" cy="344001"/>
          </a:xfrm>
          <a:prstGeom prst="straightConnector1">
            <a:avLst/>
          </a:prstGeom>
          <a:ln w="12700">
            <a:solidFill>
              <a:srgbClr val="EA9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7406614" y="4021015"/>
            <a:ext cx="687518" cy="324751"/>
          </a:xfrm>
          <a:prstGeom prst="straightConnector1">
            <a:avLst/>
          </a:prstGeom>
          <a:ln w="12700">
            <a:solidFill>
              <a:srgbClr val="EA9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5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Embedding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85610" y="2268238"/>
            <a:ext cx="1029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B050"/>
                </a:solidFill>
              </a:rPr>
              <a:t>Gumbie</a:t>
            </a:r>
            <a:r>
              <a:rPr lang="en-GB" sz="2400" dirty="0">
                <a:solidFill>
                  <a:srgbClr val="00B050"/>
                </a:solidFill>
              </a:rPr>
              <a:t> slept on the papers</a:t>
            </a:r>
            <a:r>
              <a:rPr lang="en-GB" sz="2400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671" y="2957445"/>
            <a:ext cx="1039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The dog </a:t>
            </a:r>
            <a:r>
              <a:rPr lang="en-GB" sz="2400" dirty="0">
                <a:solidFill>
                  <a:srgbClr val="00B050"/>
                </a:solidFill>
              </a:rPr>
              <a:t>skirted around Old Deuteronomy</a:t>
            </a:r>
            <a:r>
              <a:rPr lang="en-GB" sz="2400" dirty="0"/>
              <a:t>.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85610" y="4313608"/>
            <a:ext cx="10151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The mouse </a:t>
            </a:r>
            <a:r>
              <a:rPr lang="en-GB" sz="2400" dirty="0">
                <a:solidFill>
                  <a:srgbClr val="00B050"/>
                </a:solidFill>
              </a:rPr>
              <a:t>ate all the cheese and bacon</a:t>
            </a:r>
            <a:r>
              <a:rPr lang="en-GB" sz="28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610" y="3639573"/>
            <a:ext cx="1035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The bed </a:t>
            </a:r>
            <a:r>
              <a:rPr lang="en-GB" sz="2400" dirty="0">
                <a:solidFill>
                  <a:srgbClr val="00B050"/>
                </a:solidFill>
              </a:rPr>
              <a:t>looked tempting to the cat</a:t>
            </a:r>
            <a:r>
              <a:rPr lang="en-GB" sz="2400" dirty="0"/>
              <a:t>.</a:t>
            </a:r>
          </a:p>
        </p:txBody>
      </p:sp>
      <p:sp>
        <p:nvSpPr>
          <p:cNvPr id="24" name="Left Brace 23"/>
          <p:cNvSpPr/>
          <p:nvPr/>
        </p:nvSpPr>
        <p:spPr>
          <a:xfrm rot="5400000">
            <a:off x="2804753" y="77964"/>
            <a:ext cx="185881" cy="4074753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224854" y="1565809"/>
            <a:ext cx="1345677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88364" y="2115341"/>
            <a:ext cx="4648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Read these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main clauses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Embed a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relative clause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to say more about the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noun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Remember to use commas.</a:t>
            </a:r>
            <a:endParaRPr lang="en-GB" i="1" dirty="0">
              <a:solidFill>
                <a:schemeClr val="accent1">
                  <a:lumMod val="75000"/>
                </a:schemeClr>
              </a:solidFill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C155C-A40A-BC4B-A773-DA29A06D2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27" y="3916736"/>
            <a:ext cx="1239575" cy="1654803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B040EEE-021E-B240-98D2-D0E93E56B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3221" y="43701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21" grpId="0"/>
      <p:bldP spid="22" grpId="0"/>
      <p:bldP spid="23" grpId="0"/>
      <p:bldP spid="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chemeClr val="accent5">
                    <a:lumMod val="75000"/>
                  </a:schemeClr>
                </a:solidFill>
              </a:rPr>
              <a:t>What meaning did you add to the clauses?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15448" y="1405745"/>
            <a:ext cx="47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3744" y="2268238"/>
            <a:ext cx="879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B050"/>
                </a:solidFill>
              </a:rPr>
              <a:t>Gumbie</a:t>
            </a:r>
            <a:r>
              <a:rPr lang="en-GB" sz="2400" dirty="0"/>
              <a:t>,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F2B800"/>
                </a:solidFill>
              </a:rPr>
              <a:t>who was tired after a busy night</a:t>
            </a:r>
            <a:r>
              <a:rPr lang="en-GB" sz="2400" dirty="0"/>
              <a:t>,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00B050"/>
                </a:solidFill>
              </a:rPr>
              <a:t>slept on the papers</a:t>
            </a:r>
            <a:r>
              <a:rPr lang="en-GB" sz="24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5608" y="1604102"/>
            <a:ext cx="3091857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5859" y="1604102"/>
            <a:ext cx="3049338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subordinate clause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333" y="2957445"/>
            <a:ext cx="10735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The dog</a:t>
            </a:r>
            <a:r>
              <a:rPr lang="en-GB" sz="2400" dirty="0"/>
              <a:t>,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F2B800"/>
                </a:solidFill>
              </a:rPr>
              <a:t>who did not want to disturb his sleep</a:t>
            </a:r>
            <a:r>
              <a:rPr lang="en-GB" sz="2400" dirty="0"/>
              <a:t>,  </a:t>
            </a:r>
            <a:r>
              <a:rPr lang="en-GB" sz="2400" dirty="0">
                <a:solidFill>
                  <a:srgbClr val="00B050"/>
                </a:solidFill>
              </a:rPr>
              <a:t>skirted around Old Deuteronomy</a:t>
            </a:r>
            <a:r>
              <a:rPr lang="en-GB" sz="2400" dirty="0"/>
              <a:t>.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85610" y="4313608"/>
            <a:ext cx="10151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The mouse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F2B800"/>
                </a:solidFill>
              </a:rPr>
              <a:t>whose stomach had been rumbling</a:t>
            </a:r>
            <a:r>
              <a:rPr lang="en-GB" sz="2400" dirty="0"/>
              <a:t>,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00B050"/>
                </a:solidFill>
              </a:rPr>
              <a:t>ate all the cheese and bacon</a:t>
            </a:r>
            <a:r>
              <a:rPr lang="en-GB" sz="28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610" y="3639573"/>
            <a:ext cx="1035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The bed</a:t>
            </a:r>
            <a:r>
              <a:rPr lang="en-GB" sz="2400" dirty="0"/>
              <a:t>,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F2B800"/>
                </a:solidFill>
              </a:rPr>
              <a:t>which had been made that very morning</a:t>
            </a:r>
            <a:r>
              <a:rPr lang="en-GB" sz="2400" dirty="0"/>
              <a:t>,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00B050"/>
                </a:solidFill>
              </a:rPr>
              <a:t>looked tempting to the cat</a:t>
            </a:r>
            <a:r>
              <a:rPr lang="en-GB" sz="2400" dirty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21836" y="1611407"/>
            <a:ext cx="2093612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4969" y="1412950"/>
            <a:ext cx="47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,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6370" y="5371007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Check your punctuation.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326B391-8995-FE4E-8DA1-FE2F32C9E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3992" y="49646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/>
      <p:bldP spid="21" grpId="0"/>
      <p:bldP spid="22" grpId="0"/>
      <p:bldP spid="2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1284628"/>
            <a:ext cx="1057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Pronouns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pronouns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are used differently to other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pronouns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They introduce a </a:t>
            </a:r>
            <a:r>
              <a:rPr lang="en-GB" sz="3200" b="1" dirty="0">
                <a:ea typeface="Times New Roman" panose="02020603050405020304" pitchFamily="18" charset="0"/>
              </a:rPr>
              <a:t>relative clause</a:t>
            </a:r>
            <a:r>
              <a:rPr lang="en-GB" sz="32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14804" y="3505405"/>
            <a:ext cx="606258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Relative Pronouns</a:t>
            </a:r>
          </a:p>
          <a:p>
            <a:pPr algn="ctr"/>
            <a:r>
              <a:rPr lang="en-GB" sz="2800" dirty="0"/>
              <a:t>who, which, where, when, whose, that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C92A38-A6C1-944D-8CE6-EEE4E9CD1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4708" y="35054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79E0CB-CC62-9E4C-97F8-2C76809282FB}"/>
              </a:ext>
            </a:extLst>
          </p:cNvPr>
          <p:cNvSpPr txBox="1"/>
          <p:nvPr/>
        </p:nvSpPr>
        <p:spPr>
          <a:xfrm>
            <a:off x="978547" y="2594066"/>
            <a:ext cx="102349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u="sng" dirty="0">
                <a:solidFill>
                  <a:srgbClr val="0000FF"/>
                </a:solidFill>
              </a:rPr>
              <a:t>Old Deuteronomy</a:t>
            </a:r>
            <a:r>
              <a:rPr lang="en-GB" sz="2800" dirty="0">
                <a:solidFill>
                  <a:srgbClr val="0000FF"/>
                </a:solidFill>
              </a:rPr>
              <a:t>, </a:t>
            </a:r>
            <a:r>
              <a:rPr lang="en-GB" sz="2800" b="1" i="1" dirty="0">
                <a:solidFill>
                  <a:srgbClr val="0000FF"/>
                </a:solidFill>
              </a:rPr>
              <a:t>who</a:t>
            </a:r>
            <a:r>
              <a:rPr lang="en-GB" sz="2800" i="1" dirty="0">
                <a:solidFill>
                  <a:srgbClr val="0000FF"/>
                </a:solidFill>
              </a:rPr>
              <a:t> was sleepy</a:t>
            </a:r>
            <a:r>
              <a:rPr lang="en-GB" sz="2800" dirty="0">
                <a:solidFill>
                  <a:srgbClr val="0000FF"/>
                </a:solidFill>
              </a:rPr>
              <a:t>, licked his tail.</a:t>
            </a:r>
          </a:p>
          <a:p>
            <a:pPr algn="ctr">
              <a:spcAft>
                <a:spcPts val="600"/>
              </a:spcAft>
            </a:pPr>
            <a:r>
              <a:rPr lang="en-GB" sz="2800" dirty="0">
                <a:solidFill>
                  <a:srgbClr val="0000FF"/>
                </a:solidFill>
              </a:rPr>
              <a:t>Old Deuteronomy licked </a:t>
            </a:r>
            <a:r>
              <a:rPr lang="en-GB" sz="2800" u="sng" dirty="0">
                <a:solidFill>
                  <a:srgbClr val="0000FF"/>
                </a:solidFill>
              </a:rPr>
              <a:t>his tail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b="1" i="1" dirty="0">
                <a:solidFill>
                  <a:srgbClr val="0000FF"/>
                </a:solidFill>
              </a:rPr>
              <a:t>which</a:t>
            </a:r>
            <a:r>
              <a:rPr lang="en-GB" sz="2800" i="1" dirty="0">
                <a:solidFill>
                  <a:srgbClr val="0000FF"/>
                </a:solidFill>
              </a:rPr>
              <a:t> he coiled towards him</a:t>
            </a:r>
            <a:r>
              <a:rPr lang="en-GB" sz="2800" dirty="0">
                <a:solidFill>
                  <a:srgbClr val="0000FF"/>
                </a:solidFill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en-GB" sz="2800" u="sng" dirty="0">
                <a:solidFill>
                  <a:srgbClr val="0000FF"/>
                </a:solidFill>
              </a:rPr>
              <a:t>Old Deuteronomy</a:t>
            </a:r>
            <a:r>
              <a:rPr lang="en-GB" sz="2800" dirty="0">
                <a:solidFill>
                  <a:srgbClr val="0000FF"/>
                </a:solidFill>
              </a:rPr>
              <a:t>, </a:t>
            </a:r>
            <a:r>
              <a:rPr lang="en-GB" sz="2800" b="1" i="1" dirty="0">
                <a:solidFill>
                  <a:srgbClr val="0000FF"/>
                </a:solidFill>
              </a:rPr>
              <a:t>whose</a:t>
            </a:r>
            <a:r>
              <a:rPr lang="en-GB" sz="2800" i="1" dirty="0">
                <a:solidFill>
                  <a:srgbClr val="0000FF"/>
                </a:solidFill>
              </a:rPr>
              <a:t> tongue was very rough</a:t>
            </a:r>
            <a:r>
              <a:rPr lang="en-GB" sz="2800" dirty="0">
                <a:solidFill>
                  <a:srgbClr val="0000FF"/>
                </a:solidFill>
              </a:rPr>
              <a:t>, licked his tail.</a:t>
            </a:r>
          </a:p>
          <a:p>
            <a:pPr algn="ctr">
              <a:spcAft>
                <a:spcPts val="600"/>
              </a:spcAft>
            </a:pPr>
            <a:r>
              <a:rPr lang="en-GB" sz="2800" dirty="0">
                <a:solidFill>
                  <a:srgbClr val="0000FF"/>
                </a:solidFill>
              </a:rPr>
              <a:t>Old Deuteronomy licked </a:t>
            </a:r>
            <a:r>
              <a:rPr lang="en-GB" sz="2800" u="sng" dirty="0">
                <a:solidFill>
                  <a:srgbClr val="0000FF"/>
                </a:solidFill>
              </a:rPr>
              <a:t>the bite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b="1" i="1" dirty="0">
                <a:solidFill>
                  <a:srgbClr val="0000FF"/>
                </a:solidFill>
              </a:rPr>
              <a:t>that</a:t>
            </a:r>
            <a:r>
              <a:rPr lang="en-GB" sz="2800" i="1" dirty="0">
                <a:solidFill>
                  <a:srgbClr val="0000FF"/>
                </a:solidFill>
              </a:rPr>
              <a:t> the mouse had given him</a:t>
            </a:r>
            <a:r>
              <a:rPr lang="en-GB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1E7BA0-AA9E-5047-A2A0-F6584B3733FB}"/>
              </a:ext>
            </a:extLst>
          </p:cNvPr>
          <p:cNvSpPr/>
          <p:nvPr/>
        </p:nvSpPr>
        <p:spPr>
          <a:xfrm>
            <a:off x="2865014" y="1707842"/>
            <a:ext cx="6461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</a:rPr>
              <a:t>They can </a:t>
            </a:r>
            <a:r>
              <a:rPr lang="en-GB" sz="3200" i="1" dirty="0">
                <a:ea typeface="Times New Roman" panose="02020603050405020304" pitchFamily="18" charset="0"/>
              </a:rPr>
              <a:t>relate</a:t>
            </a:r>
            <a:r>
              <a:rPr lang="en-GB" sz="3200" dirty="0">
                <a:ea typeface="Times New Roman" panose="02020603050405020304" pitchFamily="18" charset="0"/>
              </a:rPr>
              <a:t> the </a:t>
            </a:r>
            <a:r>
              <a:rPr lang="en-GB" sz="3200" b="1" dirty="0">
                <a:ea typeface="Times New Roman" panose="02020603050405020304" pitchFamily="18" charset="0"/>
              </a:rPr>
              <a:t>clause</a:t>
            </a:r>
            <a:r>
              <a:rPr lang="en-GB" sz="3200" dirty="0">
                <a:ea typeface="Times New Roman" panose="02020603050405020304" pitchFamily="18" charset="0"/>
              </a:rPr>
              <a:t> to a </a:t>
            </a:r>
            <a:r>
              <a:rPr lang="en-GB" sz="3200" b="1" u="sng" dirty="0">
                <a:ea typeface="Times New Roman" panose="02020603050405020304" pitchFamily="18" charset="0"/>
              </a:rPr>
              <a:t>noun.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E4BCB8-AAE2-7849-916F-E05F5836D335}"/>
              </a:ext>
            </a:extLst>
          </p:cNvPr>
          <p:cNvSpPr/>
          <p:nvPr/>
        </p:nvSpPr>
        <p:spPr>
          <a:xfrm>
            <a:off x="4213175" y="821619"/>
            <a:ext cx="3765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Relative Pronouns</a:t>
            </a:r>
            <a:r>
              <a:rPr lang="en-GB" sz="36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4B9D3-1B8A-1E44-8B07-A1834871E2CD}"/>
              </a:ext>
            </a:extLst>
          </p:cNvPr>
          <p:cNvSpPr txBox="1"/>
          <p:nvPr/>
        </p:nvSpPr>
        <p:spPr>
          <a:xfrm>
            <a:off x="3064702" y="4711397"/>
            <a:ext cx="606258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Relative Pronouns</a:t>
            </a:r>
          </a:p>
          <a:p>
            <a:pPr algn="ctr"/>
            <a:r>
              <a:rPr lang="en-GB" sz="2800" dirty="0"/>
              <a:t>who, which, where, when, whose, that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367D49A-E95A-2348-856C-3F0CCE4E0B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0184" y="1593829"/>
            <a:ext cx="812800" cy="81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0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uiExpand="1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Clauses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clauses </a:t>
            </a:r>
            <a:r>
              <a:rPr lang="en-GB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can also </a:t>
            </a:r>
            <a:r>
              <a:rPr lang="en-GB" sz="2800" i="1" dirty="0">
                <a:ea typeface="Times New Roman" panose="02020603050405020304" pitchFamily="18" charset="0"/>
              </a:rPr>
              <a:t>relate</a:t>
            </a:r>
            <a:r>
              <a:rPr lang="en-GB" sz="2800" dirty="0">
                <a:ea typeface="Times New Roman" panose="02020603050405020304" pitchFamily="18" charset="0"/>
              </a:rPr>
              <a:t> to a </a:t>
            </a:r>
            <a:r>
              <a:rPr lang="en-GB" sz="2800" b="1" dirty="0">
                <a:ea typeface="Times New Roman" panose="02020603050405020304" pitchFamily="18" charset="0"/>
              </a:rPr>
              <a:t>whole</a:t>
            </a:r>
            <a:r>
              <a:rPr lang="en-GB" sz="2800" dirty="0">
                <a:ea typeface="Times New Roman" panose="02020603050405020304" pitchFamily="18" charset="0"/>
              </a:rPr>
              <a:t> </a:t>
            </a:r>
            <a:r>
              <a:rPr lang="en-GB" sz="2800" b="1" dirty="0">
                <a:ea typeface="Times New Roman" panose="02020603050405020304" pitchFamily="18" charset="0"/>
              </a:rPr>
              <a:t>clause</a:t>
            </a:r>
            <a:r>
              <a:rPr lang="en-GB" sz="28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3788" y="2371521"/>
            <a:ext cx="442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The cat caught the canary.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31388" y="3651460"/>
            <a:ext cx="4726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srgbClr val="0000FF"/>
                </a:solidFill>
              </a:rPr>
              <a:t>The cat caught the canary</a:t>
            </a:r>
            <a:r>
              <a:rPr lang="en-GB" sz="2800" dirty="0">
                <a:solidFill>
                  <a:srgbClr val="0000FF"/>
                </a:solidFill>
              </a:rPr>
              <a:t>,</a:t>
            </a:r>
          </a:p>
          <a:p>
            <a:pPr lvl="0"/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rgbClr val="0000FF"/>
                </a:solidFill>
              </a:rPr>
              <a:t>which annoyed its owner</a:t>
            </a:r>
            <a:r>
              <a:rPr lang="en-GB" sz="2800" dirty="0">
                <a:solidFill>
                  <a:srgbClr val="0000FF"/>
                </a:solidFill>
              </a:rPr>
              <a:t>.</a:t>
            </a:r>
            <a:endParaRPr lang="en-GB" sz="2800" i="1" dirty="0">
              <a:solidFill>
                <a:srgbClr val="0000FF"/>
              </a:solidFill>
            </a:endParaRPr>
          </a:p>
        </p:txBody>
      </p:sp>
      <p:sp>
        <p:nvSpPr>
          <p:cNvPr id="3" name="Speech Bubble: Rectangle with Corners Rounded 2"/>
          <p:cNvSpPr/>
          <p:nvPr/>
        </p:nvSpPr>
        <p:spPr>
          <a:xfrm>
            <a:off x="6882528" y="2286932"/>
            <a:ext cx="3652178" cy="646166"/>
          </a:xfrm>
          <a:prstGeom prst="wedgeRoundRectCallout">
            <a:avLst>
              <a:gd name="adj1" fmla="val 49780"/>
              <a:gd name="adj2" fmla="val 81548"/>
              <a:gd name="adj3" fmla="val 1666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n w="19050">
                  <a:noFill/>
                </a:ln>
                <a:solidFill>
                  <a:schemeClr val="tx1"/>
                </a:solidFill>
              </a:rPr>
              <a:t>This is a </a:t>
            </a:r>
            <a:r>
              <a:rPr lang="en-GB" b="1" dirty="0">
                <a:ln w="19050">
                  <a:noFill/>
                </a:ln>
                <a:solidFill>
                  <a:schemeClr val="tx1"/>
                </a:solidFill>
              </a:rPr>
              <a:t>clause</a:t>
            </a:r>
            <a:r>
              <a:rPr lang="en-GB" dirty="0">
                <a:ln w="19050">
                  <a:noFill/>
                </a:ln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6882528" y="3283517"/>
            <a:ext cx="3652178" cy="1458925"/>
          </a:xfrm>
          <a:prstGeom prst="wedgeRoundRectCallout">
            <a:avLst>
              <a:gd name="adj1" fmla="val 49780"/>
              <a:gd name="adj2" fmla="val 81548"/>
              <a:gd name="adj3" fmla="val 1666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n w="19050">
                  <a:noFill/>
                </a:ln>
                <a:solidFill>
                  <a:schemeClr val="tx1"/>
                </a:solidFill>
              </a:rPr>
              <a:t>It is not the </a:t>
            </a:r>
            <a:r>
              <a:rPr lang="en-GB" i="1" dirty="0">
                <a:ln w="19050">
                  <a:noFill/>
                </a:ln>
                <a:solidFill>
                  <a:schemeClr val="tx1"/>
                </a:solidFill>
              </a:rPr>
              <a:t>cat which annoyed the owner</a:t>
            </a:r>
            <a:r>
              <a:rPr lang="en-GB" dirty="0">
                <a:ln w="19050">
                  <a:noFill/>
                </a:ln>
                <a:solidFill>
                  <a:schemeClr val="tx1"/>
                </a:solidFill>
              </a:rPr>
              <a:t>. It is the catching of the canary. The </a:t>
            </a:r>
            <a:r>
              <a:rPr lang="en-GB" b="1" dirty="0">
                <a:ln w="19050">
                  <a:noFill/>
                </a:ln>
                <a:solidFill>
                  <a:schemeClr val="tx1"/>
                </a:solidFill>
              </a:rPr>
              <a:t>relative clause </a:t>
            </a:r>
            <a:r>
              <a:rPr lang="en-GB" dirty="0">
                <a:ln w="19050">
                  <a:noFill/>
                </a:ln>
                <a:solidFill>
                  <a:schemeClr val="tx1"/>
                </a:solidFill>
              </a:rPr>
              <a:t>relates to the whole clause.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445CB1C-E8A6-3C41-A519-65722B8DA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6216" y="51338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1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uiExpand="1" build="p"/>
      <p:bldP spid="5" grpId="0" uiExpand="1" build="p"/>
      <p:bldP spid="4" grpId="0"/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Spotting Relative Clauses</a:t>
            </a:r>
            <a:r>
              <a:rPr lang="en-GB" sz="3200" b="1" dirty="0"/>
              <a:t> </a:t>
            </a:r>
          </a:p>
          <a:p>
            <a:pPr lvl="0" algn="ctr"/>
            <a:r>
              <a:rPr lang="en-GB" sz="2800" b="1" dirty="0"/>
              <a:t>Relative clauses </a:t>
            </a:r>
            <a:r>
              <a:rPr lang="en-GB" sz="2800" dirty="0"/>
              <a:t>are a type of </a:t>
            </a:r>
            <a:r>
              <a:rPr lang="en-GB" sz="2800" b="1" dirty="0"/>
              <a:t>subordinate clause</a:t>
            </a:r>
            <a:r>
              <a:rPr lang="en-GB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7733" y="2816304"/>
            <a:ext cx="3932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00FF"/>
                </a:solidFill>
              </a:rPr>
              <a:t>Gumbie</a:t>
            </a:r>
            <a:r>
              <a:rPr lang="en-GB" sz="2800" dirty="0">
                <a:solidFill>
                  <a:srgbClr val="0000FF"/>
                </a:solidFill>
              </a:rPr>
              <a:t> slept on the bed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3177540" y="817457"/>
            <a:ext cx="45719" cy="3657600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578238" y="2086316"/>
            <a:ext cx="1283109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9789" y="2816304"/>
            <a:ext cx="560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  which was a very comfortable one. </a:t>
            </a:r>
          </a:p>
        </p:txBody>
      </p:sp>
      <p:sp>
        <p:nvSpPr>
          <p:cNvPr id="20" name="Left Brace 19"/>
          <p:cNvSpPr/>
          <p:nvPr/>
        </p:nvSpPr>
        <p:spPr>
          <a:xfrm rot="5400000">
            <a:off x="7711416" y="183744"/>
            <a:ext cx="92327" cy="4974180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823266" y="2059030"/>
            <a:ext cx="1940159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subordinate clause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8114" y="3919660"/>
            <a:ext cx="10573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dirty="0"/>
              <a:t>The </a:t>
            </a:r>
            <a:r>
              <a:rPr lang="en-GB" sz="2400" b="1" dirty="0"/>
              <a:t>main clause </a:t>
            </a:r>
            <a:r>
              <a:rPr lang="en-GB" sz="2400" dirty="0"/>
              <a:t>is the main part of the sentence. It makes </a:t>
            </a:r>
            <a:r>
              <a:rPr lang="en-GB" sz="2400" i="1" dirty="0"/>
              <a:t>sense by itself</a:t>
            </a:r>
            <a:r>
              <a:rPr lang="en-GB" sz="24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GB" sz="2400" dirty="0"/>
              <a:t>The </a:t>
            </a:r>
            <a:r>
              <a:rPr lang="en-GB" sz="2400" b="1" dirty="0"/>
              <a:t>subordinate clause </a:t>
            </a:r>
            <a:r>
              <a:rPr lang="en-GB" sz="2400" i="1" dirty="0"/>
              <a:t>adds mean</a:t>
            </a:r>
            <a:r>
              <a:rPr lang="en-GB" sz="2400" dirty="0"/>
              <a:t>ing to the main clause; it has less weight.</a:t>
            </a:r>
          </a:p>
          <a:p>
            <a:pPr lvl="0" algn="ctr">
              <a:lnSpc>
                <a:spcPct val="150000"/>
              </a:lnSpc>
            </a:pPr>
            <a:r>
              <a:rPr lang="en-GB" sz="2400" dirty="0"/>
              <a:t>When the </a:t>
            </a:r>
            <a:r>
              <a:rPr lang="en-GB" sz="2400" b="1" dirty="0"/>
              <a:t>subordinate clause</a:t>
            </a:r>
            <a:r>
              <a:rPr lang="en-GB" sz="2400" dirty="0"/>
              <a:t> is a </a:t>
            </a:r>
            <a:r>
              <a:rPr lang="en-GB" sz="2400" dirty="0">
                <a:solidFill>
                  <a:srgbClr val="0000FF"/>
                </a:solidFill>
              </a:rPr>
              <a:t>relative clause</a:t>
            </a:r>
            <a:r>
              <a:rPr lang="en-GB" sz="2400" dirty="0"/>
              <a:t>,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/>
              <a:t>it adds meaning to a </a:t>
            </a:r>
            <a:r>
              <a:rPr lang="en-GB" sz="2400" b="1" dirty="0"/>
              <a:t>noun</a:t>
            </a:r>
            <a:r>
              <a:rPr lang="en-GB" sz="2400" dirty="0"/>
              <a:t> in the </a:t>
            </a:r>
            <a:r>
              <a:rPr lang="en-GB" sz="2400" b="1" dirty="0"/>
              <a:t>main clause </a:t>
            </a:r>
            <a:r>
              <a:rPr lang="en-GB" sz="2400" dirty="0"/>
              <a:t>or to the </a:t>
            </a:r>
            <a:r>
              <a:rPr lang="en-GB" sz="2400" b="1" dirty="0"/>
              <a:t>whole main clause</a:t>
            </a:r>
            <a:r>
              <a:rPr lang="en-GB" sz="24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275552A-CEFD-A144-98D2-66ADABB389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4670" y="525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12" grpId="0" animBg="1"/>
      <p:bldP spid="14" grpId="0" animBg="1"/>
      <p:bldP spid="15" grpId="0"/>
      <p:bldP spid="20" grpId="0" animBg="1"/>
      <p:bldP spid="21" grpId="0" animBg="1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663" y="770798"/>
            <a:ext cx="744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Spotting Relative Clauses</a:t>
            </a:r>
            <a:r>
              <a:rPr lang="en-GB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13946" y="2290824"/>
            <a:ext cx="113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700" dirty="0">
                <a:solidFill>
                  <a:srgbClr val="0000FF"/>
                </a:solidFill>
              </a:rPr>
              <a:t>Old Deuteronomy stretched in the sunlight which was warm and comforting.</a:t>
            </a:r>
            <a:endParaRPr lang="en-GB" sz="2700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9897" y="2290824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583138" y="3888533"/>
            <a:ext cx="9254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 err="1">
                <a:solidFill>
                  <a:srgbClr val="0000FF"/>
                </a:solidFill>
              </a:rPr>
              <a:t>Gumbie</a:t>
            </a:r>
            <a:r>
              <a:rPr lang="en-GB" sz="2800" dirty="0">
                <a:solidFill>
                  <a:srgbClr val="0000FF"/>
                </a:solidFill>
              </a:rPr>
              <a:t> sat on the hat which she had found on the hall  table</a:t>
            </a:r>
            <a:r>
              <a:rPr lang="en-GB" sz="2800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2884" y="5347004"/>
            <a:ext cx="995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Identify the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main clause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and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relative clause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in each sentence. 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What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noun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is the relative clause relating to?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91A6AA2-0467-7847-B95D-E288D0A76B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6999" y="7707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1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6" grpId="0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EB9DC59-D43A-4172-8176-18553C3E130D}"/>
              </a:ext>
            </a:extLst>
          </p:cNvPr>
          <p:cNvSpPr/>
          <p:nvPr/>
        </p:nvSpPr>
        <p:spPr>
          <a:xfrm>
            <a:off x="1583138" y="3888533"/>
            <a:ext cx="9254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 err="1">
                <a:solidFill>
                  <a:srgbClr val="0000FF"/>
                </a:solidFill>
              </a:rPr>
              <a:t>Gumbie</a:t>
            </a:r>
            <a:r>
              <a:rPr lang="en-GB" sz="2800" dirty="0">
                <a:solidFill>
                  <a:srgbClr val="0000FF"/>
                </a:solidFill>
              </a:rPr>
              <a:t> sat on the hat which she had found on the hall  table</a:t>
            </a:r>
            <a:r>
              <a:rPr lang="en-GB" sz="2800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0B320D-9CD0-4383-B98E-56440CDC3CEA}"/>
              </a:ext>
            </a:extLst>
          </p:cNvPr>
          <p:cNvSpPr/>
          <p:nvPr/>
        </p:nvSpPr>
        <p:spPr>
          <a:xfrm>
            <a:off x="313946" y="2290824"/>
            <a:ext cx="113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700" dirty="0">
                <a:solidFill>
                  <a:srgbClr val="0000FF"/>
                </a:solidFill>
              </a:rPr>
              <a:t>Old Deuteronomy stretched in the sunlight which was warm and comforting.</a:t>
            </a:r>
            <a:endParaRPr lang="en-GB" sz="270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90" y="624818"/>
            <a:ext cx="175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0000FF"/>
                </a:solidFill>
              </a:rPr>
              <a:t>Answers</a:t>
            </a:r>
            <a:endParaRPr lang="en-GB" sz="2800" b="1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3612813" y="-750520"/>
            <a:ext cx="206246" cy="5872894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244646" y="1834724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093908" y="1583939"/>
            <a:ext cx="1283109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0" name="Left Brace 19"/>
          <p:cNvSpPr/>
          <p:nvPr/>
        </p:nvSpPr>
        <p:spPr>
          <a:xfrm rot="5400000">
            <a:off x="8942306" y="-119803"/>
            <a:ext cx="253260" cy="4557234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110072" y="1515479"/>
            <a:ext cx="1940159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subordinate clause</a:t>
            </a:r>
          </a:p>
        </p:txBody>
      </p:sp>
      <p:sp>
        <p:nvSpPr>
          <p:cNvPr id="24" name="Left Brace 23"/>
          <p:cNvSpPr/>
          <p:nvPr/>
        </p:nvSpPr>
        <p:spPr>
          <a:xfrm rot="5400000">
            <a:off x="3408722" y="2117286"/>
            <a:ext cx="155321" cy="3269816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847218" y="3165341"/>
            <a:ext cx="1283109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6" name="Left Brace 25"/>
          <p:cNvSpPr/>
          <p:nvPr/>
        </p:nvSpPr>
        <p:spPr>
          <a:xfrm rot="5400000">
            <a:off x="7842704" y="1102949"/>
            <a:ext cx="100792" cy="5329957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931353" y="3185328"/>
            <a:ext cx="1940159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subordinate clause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528831" y="2694815"/>
            <a:ext cx="104606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03621" y="4309962"/>
            <a:ext cx="4498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2884" y="5347004"/>
            <a:ext cx="995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Identify the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main clause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and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relative clause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in each sentence. 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Which </a:t>
            </a:r>
            <a:r>
              <a:rPr lang="en-GB" sz="2400" b="1" i="1" u="sng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noun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is the relative clause relating to?</a:t>
            </a:r>
          </a:p>
        </p:txBody>
      </p:sp>
    </p:spTree>
    <p:extLst>
      <p:ext uri="{BB962C8B-B14F-4D97-AF65-F5344CB8AC3E}">
        <p14:creationId xmlns:p14="http://schemas.microsoft.com/office/powerpoint/2010/main" val="159425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Punctuating Relative Clauses</a:t>
            </a:r>
            <a:r>
              <a:rPr lang="en-GB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88168" y="1627007"/>
            <a:ext cx="9368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/>
              <a:t>When the </a:t>
            </a:r>
            <a:r>
              <a:rPr lang="en-GB" sz="2800" b="1" dirty="0"/>
              <a:t>relative clause </a:t>
            </a:r>
            <a:r>
              <a:rPr lang="en-GB" sz="2800" dirty="0"/>
              <a:t>comes after the </a:t>
            </a:r>
            <a:r>
              <a:rPr lang="en-GB" sz="2800" b="1" dirty="0"/>
              <a:t>main clause</a:t>
            </a:r>
            <a:r>
              <a:rPr lang="en-GB" sz="2800" dirty="0"/>
              <a:t>,</a:t>
            </a:r>
          </a:p>
          <a:p>
            <a:pPr lvl="0" algn="ctr"/>
            <a:r>
              <a:rPr lang="en-GB" sz="2800" dirty="0"/>
              <a:t>we do not usually separate the clauses with a </a:t>
            </a:r>
            <a:r>
              <a:rPr lang="en-GB" sz="2800" b="1" dirty="0"/>
              <a:t>comma</a:t>
            </a:r>
            <a:r>
              <a:rPr lang="en-GB" sz="2800" dirty="0"/>
              <a:t>.</a:t>
            </a:r>
          </a:p>
          <a:p>
            <a:pPr lvl="0" algn="ctr"/>
            <a:r>
              <a:rPr lang="en-GB" sz="2800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8066" y="3489856"/>
            <a:ext cx="10148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00FF"/>
                </a:solidFill>
              </a:rPr>
              <a:t>Old Deuteronomy ignored the noise</a:t>
            </a:r>
            <a:r>
              <a:rPr lang="en-GB" sz="2800" b="1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which was coming towards him</a:t>
            </a:r>
            <a:r>
              <a:rPr lang="en-GB" sz="2800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3495437" y="821562"/>
            <a:ext cx="170923" cy="5165666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968931" y="2757994"/>
            <a:ext cx="1283109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3" name="Left Brace 22"/>
          <p:cNvSpPr/>
          <p:nvPr/>
        </p:nvSpPr>
        <p:spPr>
          <a:xfrm rot="5400000">
            <a:off x="8520705" y="1053539"/>
            <a:ext cx="292501" cy="4580136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722606" y="2757994"/>
            <a:ext cx="1940159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subordinate clause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7957" y="4903125"/>
            <a:ext cx="9368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/>
              <a:t>A </a:t>
            </a:r>
            <a:r>
              <a:rPr lang="en-GB" sz="2800" b="1" dirty="0"/>
              <a:t>comma</a:t>
            </a:r>
            <a:r>
              <a:rPr lang="en-GB" sz="2800" dirty="0"/>
              <a:t> would create an </a:t>
            </a:r>
            <a:r>
              <a:rPr lang="en-GB" sz="2800" i="1" dirty="0"/>
              <a:t>unnecessary break </a:t>
            </a:r>
            <a:r>
              <a:rPr lang="en-GB" sz="2800" dirty="0"/>
              <a:t>in the sentence.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0B8AF58-24B9-864F-8064-0DDCC10B0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0624" y="53970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/>
      <p:bldP spid="18" grpId="0" animBg="1"/>
      <p:bldP spid="19" grpId="0" animBg="1"/>
      <p:bldP spid="23" grpId="0" animBg="1"/>
      <p:bldP spid="24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Punctuating Embedded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0" y="1542194"/>
            <a:ext cx="1057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Sometimes the </a:t>
            </a:r>
            <a:r>
              <a:rPr lang="en-GB" sz="2800" b="1" dirty="0"/>
              <a:t>relative clause </a:t>
            </a:r>
            <a:r>
              <a:rPr lang="en-GB" sz="2800" dirty="0"/>
              <a:t>is </a:t>
            </a:r>
            <a:r>
              <a:rPr lang="en-GB" sz="2800" i="1" dirty="0"/>
              <a:t>embedded</a:t>
            </a:r>
            <a:r>
              <a:rPr lang="en-GB" sz="2800" dirty="0"/>
              <a:t> in the </a:t>
            </a:r>
            <a:r>
              <a:rPr lang="en-GB" sz="2800" b="1" dirty="0"/>
              <a:t>main clause</a:t>
            </a:r>
            <a:r>
              <a:rPr lang="en-GB" sz="28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163" y="3564300"/>
            <a:ext cx="423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The mice ate the cheese.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3448674" y="1547675"/>
            <a:ext cx="93862" cy="3741298"/>
          </a:xfrm>
          <a:prstGeom prst="lef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593069" y="2845634"/>
            <a:ext cx="1805071" cy="369332"/>
          </a:xfrm>
          <a:prstGeom prst="rect">
            <a:avLst/>
          </a:prstGeom>
          <a:solidFill>
            <a:srgbClr val="85FF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5" name="Rounded Rectangular Callout 2"/>
          <p:cNvSpPr/>
          <p:nvPr/>
        </p:nvSpPr>
        <p:spPr>
          <a:xfrm>
            <a:off x="785609" y="5102049"/>
            <a:ext cx="4362123" cy="541576"/>
          </a:xfrm>
          <a:prstGeom prst="wedgeRoundRectCallout">
            <a:avLst>
              <a:gd name="adj1" fmla="val -54525"/>
              <a:gd name="adj2" fmla="val 147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The mice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896579" y="4935739"/>
            <a:ext cx="4416944" cy="707886"/>
          </a:xfrm>
          <a:prstGeom prst="rect">
            <a:avLst/>
          </a:prstGeom>
          <a:solidFill>
            <a:srgbClr val="F1B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b="1" dirty="0"/>
              <a:t>relative clause </a:t>
            </a:r>
            <a:r>
              <a:rPr lang="en-GB" sz="2000" dirty="0"/>
              <a:t>needs to be next to the </a:t>
            </a:r>
            <a:r>
              <a:rPr lang="en-GB" sz="2000" b="1" dirty="0"/>
              <a:t>noun</a:t>
            </a:r>
            <a:r>
              <a:rPr lang="en-GB" sz="2000" dirty="0"/>
              <a:t>: the mice.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732374" y="3951006"/>
            <a:ext cx="3164205" cy="1300026"/>
          </a:xfrm>
          <a:prstGeom prst="straightConnector1">
            <a:avLst/>
          </a:prstGeom>
          <a:ln w="12700">
            <a:solidFill>
              <a:srgbClr val="EA9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8C4A5D1-B48D-A94C-883C-907A9F6996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4244" y="28174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build="p"/>
      <p:bldP spid="17" grpId="0"/>
      <p:bldP spid="18" grpId="0" animBg="1"/>
      <p:bldP spid="19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6341</TotalTime>
  <Words>732</Words>
  <Application>Microsoft Office PowerPoint</Application>
  <PresentationFormat>Widescreen</PresentationFormat>
  <Paragraphs>111</Paragraphs>
  <Slides>14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Mincho</vt:lpstr>
      <vt:lpstr>Arial</vt:lpstr>
      <vt:lpstr>Calibri</vt:lpstr>
      <vt:lpstr>Calibri Light</vt:lpstr>
      <vt:lpstr>Times New Roman</vt:lpstr>
      <vt:lpstr>Office Theme</vt:lpstr>
      <vt:lpstr>Relative Clauses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349</cp:revision>
  <dcterms:created xsi:type="dcterms:W3CDTF">2013-08-23T07:43:20Z</dcterms:created>
  <dcterms:modified xsi:type="dcterms:W3CDTF">2020-04-22T21:28:06Z</dcterms:modified>
</cp:coreProperties>
</file>