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258" r:id="rId3"/>
    <p:sldId id="257" r:id="rId4"/>
    <p:sldId id="259" r:id="rId5"/>
    <p:sldId id="311" r:id="rId6"/>
    <p:sldId id="312" r:id="rId7"/>
    <p:sldId id="310" r:id="rId8"/>
    <p:sldId id="309" r:id="rId9"/>
    <p:sldId id="313" r:id="rId10"/>
    <p:sldId id="314" r:id="rId1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F9F"/>
    <a:srgbClr val="FF7D7D"/>
    <a:srgbClr val="0000FF"/>
    <a:srgbClr val="9900CC"/>
    <a:srgbClr val="FF6600"/>
    <a:srgbClr val="7030A0"/>
    <a:srgbClr val="FF0066"/>
    <a:srgbClr val="FFABCD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80072" autoAdjust="0"/>
  </p:normalViewPr>
  <p:slideViewPr>
    <p:cSldViewPr snapToGrid="0">
      <p:cViewPr varScale="1">
        <p:scale>
          <a:sx n="47" d="100"/>
          <a:sy n="47" d="100"/>
        </p:scale>
        <p:origin x="898" y="53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Possessive pronouns and determiners</a:t>
            </a:r>
            <a:r>
              <a:rPr lang="en-GB" dirty="0"/>
              <a:t>.  </a:t>
            </a:r>
          </a:p>
          <a:p>
            <a:r>
              <a:rPr lang="en-GB" dirty="0"/>
              <a:t>Possessive pronouns are slightly tricky</a:t>
            </a:r>
          </a:p>
          <a:p>
            <a:r>
              <a:rPr lang="en-GB" dirty="0"/>
              <a:t>If they stand on their own to preplace a noun, they are possessive pronouns. E.g. The book was his.  (his replaces ‘Tom’s.)  </a:t>
            </a:r>
          </a:p>
          <a:p>
            <a:r>
              <a:rPr lang="en-GB" dirty="0"/>
              <a:t>If they precede a noun, e.g. his book, then, strictly, these are possessive determiners as they behave like adjectives.   </a:t>
            </a:r>
          </a:p>
          <a:p>
            <a:r>
              <a:rPr lang="en-GB" dirty="0"/>
              <a:t>There are also relative pronouns which appear in Y5 NC so are not tackled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67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Occasionally ‘it’ is a ‘dummy pronoun’ when it refers not to anything specific but to an undetermined actor or subject.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this function, ‘it’ is sometimes called a place holder.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It is raining.  It all depends...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01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Occasionally ‘it’ is a ‘dummy pronoun’ when it refers not to anything specific but to an undetermined actor or subject.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this function, ‘it’ is sometimes called a place holder.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It is raining.  It all depends...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78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Occasionally ‘it’ is a ‘dummy pronoun’ when it refers not to anything specific but to an undetermined actor or subject.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this function, ‘it’ is sometimes called a place holder.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It is raining.  It all depends...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8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Occasionally ‘it’ is a ‘dummy pronoun’ when it refers not to anything specific but to an undetermined actor or subject.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this function, ‘it’ is sometimes called a place holder.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It is raining.  It all depends...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2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3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7.xml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5.m4a"/><Relationship Id="rId7" Type="http://schemas.openxmlformats.org/officeDocument/2006/relationships/image" Target="../media/image6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Determiners</a:t>
            </a:r>
            <a:endParaRPr lang="en-GB" sz="4800" i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3D87E7-5D33-44B6-ABC0-6EC17BF32985}"/>
              </a:ext>
            </a:extLst>
          </p:cNvPr>
          <p:cNvSpPr/>
          <p:nvPr/>
        </p:nvSpPr>
        <p:spPr>
          <a:xfrm>
            <a:off x="3868613" y="1998321"/>
            <a:ext cx="4246501" cy="230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3200" i="1" dirty="0">
                <a:latin typeface="+mj-lt"/>
              </a:rPr>
              <a:t>You are </a:t>
            </a:r>
            <a:r>
              <a:rPr lang="en-GB" sz="32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3200" i="1" dirty="0">
                <a:latin typeface="+mj-lt"/>
              </a:rPr>
              <a:t> hero.</a:t>
            </a:r>
          </a:p>
          <a:p>
            <a:pPr>
              <a:lnSpc>
                <a:spcPct val="114000"/>
              </a:lnSpc>
            </a:pPr>
            <a:r>
              <a:rPr lang="en-GB" sz="3200" i="1" dirty="0">
                <a:latin typeface="+mj-lt"/>
              </a:rPr>
              <a:t>You are </a:t>
            </a:r>
            <a:r>
              <a:rPr lang="en-GB" sz="32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3200" i="1" dirty="0">
                <a:latin typeface="+mj-lt"/>
              </a:rPr>
              <a:t> hero.</a:t>
            </a:r>
          </a:p>
          <a:p>
            <a:pPr>
              <a:lnSpc>
                <a:spcPct val="114000"/>
              </a:lnSpc>
            </a:pPr>
            <a:r>
              <a:rPr lang="en-GB" sz="3200" i="1" dirty="0">
                <a:latin typeface="+mj-lt"/>
              </a:rPr>
              <a:t>You are </a:t>
            </a:r>
            <a:r>
              <a:rPr lang="en-GB" sz="3200" i="1" dirty="0">
                <a:solidFill>
                  <a:srgbClr val="FF0000"/>
                </a:solidFill>
                <a:latin typeface="+mj-lt"/>
              </a:rPr>
              <a:t>my</a:t>
            </a:r>
            <a:r>
              <a:rPr lang="en-GB" sz="3200" i="1" dirty="0">
                <a:latin typeface="+mj-lt"/>
              </a:rPr>
              <a:t> hero.</a:t>
            </a:r>
          </a:p>
          <a:p>
            <a:pPr>
              <a:lnSpc>
                <a:spcPct val="114000"/>
              </a:lnSpc>
            </a:pPr>
            <a:r>
              <a:rPr lang="en-GB" sz="3200" i="1" dirty="0">
                <a:latin typeface="+mj-lt"/>
              </a:rPr>
              <a:t>You are </a:t>
            </a:r>
            <a:r>
              <a:rPr lang="en-GB" sz="3200" i="1" dirty="0">
                <a:solidFill>
                  <a:srgbClr val="FF0000"/>
                </a:solidFill>
                <a:latin typeface="+mj-lt"/>
              </a:rPr>
              <a:t>your</a:t>
            </a:r>
            <a:r>
              <a:rPr lang="en-GB" sz="3200" i="1" dirty="0">
                <a:latin typeface="+mj-lt"/>
              </a:rPr>
              <a:t> hero.</a:t>
            </a:r>
          </a:p>
        </p:txBody>
      </p:sp>
      <p:pic>
        <p:nvPicPr>
          <p:cNvPr id="6" name="Picture 5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D0051795-EDCB-4F79-889F-0672BD831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55" y="3657600"/>
            <a:ext cx="2864117" cy="273986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0B33884-51CF-40EC-BEFF-434E8982F81F}"/>
              </a:ext>
            </a:extLst>
          </p:cNvPr>
          <p:cNvSpPr/>
          <p:nvPr/>
        </p:nvSpPr>
        <p:spPr>
          <a:xfrm>
            <a:off x="7532176" y="1259237"/>
            <a:ext cx="2681206" cy="2169763"/>
          </a:xfrm>
          <a:prstGeom prst="cloudCallout">
            <a:avLst>
              <a:gd name="adj1" fmla="val 51999"/>
              <a:gd name="adj2" fmla="val 57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97A5EE-B62E-6D48-8A60-01B7628AC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32" y="284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836D305C-30D6-43CD-B4EA-4B25B99BF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66" y="1579478"/>
            <a:ext cx="2864117" cy="2739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222" y="8684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</a:t>
            </a:r>
            <a:r>
              <a:rPr lang="en-GB" sz="3200" dirty="0">
                <a:solidFill>
                  <a:srgbClr val="FF0000"/>
                </a:solidFill>
              </a:rPr>
              <a:t>determiner</a:t>
            </a:r>
            <a:r>
              <a:rPr lang="en-GB" sz="3200" dirty="0"/>
              <a:t> tells us a bit more about a </a:t>
            </a:r>
            <a:r>
              <a:rPr lang="en-GB" sz="3200" b="1" dirty="0"/>
              <a:t>noun</a:t>
            </a:r>
            <a:r>
              <a:rPr lang="en-GB" sz="3200" dirty="0"/>
              <a:t>.</a:t>
            </a:r>
            <a:r>
              <a:rPr lang="en-GB" sz="3200" i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4BAD2-4DC2-4C2E-9CA7-1A5D0308D1DF}"/>
              </a:ext>
            </a:extLst>
          </p:cNvPr>
          <p:cNvSpPr txBox="1"/>
          <p:nvPr/>
        </p:nvSpPr>
        <p:spPr>
          <a:xfrm>
            <a:off x="812932" y="1603213"/>
            <a:ext cx="38614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Determiners</a:t>
            </a:r>
            <a:r>
              <a:rPr lang="en-GB" sz="2400" dirty="0"/>
              <a:t> go next to their </a:t>
            </a:r>
            <a:r>
              <a:rPr lang="en-GB" sz="2400" b="1" dirty="0"/>
              <a:t>noun</a:t>
            </a:r>
            <a:r>
              <a:rPr lang="en-GB" sz="2400" dirty="0"/>
              <a:t> or at the beginning of a </a:t>
            </a:r>
            <a:r>
              <a:rPr lang="en-GB" sz="2400" b="1" dirty="0"/>
              <a:t>noun phrase</a:t>
            </a:r>
            <a:r>
              <a:rPr lang="en-GB" sz="2400" dirty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They don’t carry the meaning but they do influence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A26EB-94D5-4D99-8F55-2BBD3647A54B}"/>
              </a:ext>
            </a:extLst>
          </p:cNvPr>
          <p:cNvSpPr/>
          <p:nvPr/>
        </p:nvSpPr>
        <p:spPr>
          <a:xfrm>
            <a:off x="6728827" y="1603213"/>
            <a:ext cx="2239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latin typeface="Calibri Light"/>
              </a:rPr>
              <a:t>a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brown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dog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106464-C3D5-4079-86F6-575B9988631E}"/>
              </a:ext>
            </a:extLst>
          </p:cNvPr>
          <p:cNvSpPr/>
          <p:nvPr/>
        </p:nvSpPr>
        <p:spPr>
          <a:xfrm>
            <a:off x="7120922" y="2173903"/>
            <a:ext cx="2566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latin typeface="Calibri Light"/>
              </a:rPr>
              <a:t>the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brown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dog</a:t>
            </a:r>
            <a:endParaRPr lang="en-GB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4CD2E-3B42-40C7-BAF4-7AFC7796082F}"/>
              </a:ext>
            </a:extLst>
          </p:cNvPr>
          <p:cNvSpPr/>
          <p:nvPr/>
        </p:nvSpPr>
        <p:spPr>
          <a:xfrm>
            <a:off x="7691163" y="2764884"/>
            <a:ext cx="2523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latin typeface="Calibri Light"/>
              </a:rPr>
              <a:t>my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brown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dog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765C-DD27-4304-B952-AC6BCEEF28B1}"/>
              </a:ext>
            </a:extLst>
          </p:cNvPr>
          <p:cNvSpPr/>
          <p:nvPr/>
        </p:nvSpPr>
        <p:spPr>
          <a:xfrm>
            <a:off x="8251605" y="3359236"/>
            <a:ext cx="2571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latin typeface="Calibri Light"/>
              </a:rPr>
              <a:t>her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brown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dog</a:t>
            </a:r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5499F9-43C6-4B9C-87B8-A70CF16EF0C3}"/>
              </a:ext>
            </a:extLst>
          </p:cNvPr>
          <p:cNvSpPr/>
          <p:nvPr/>
        </p:nvSpPr>
        <p:spPr>
          <a:xfrm>
            <a:off x="8559136" y="3944011"/>
            <a:ext cx="271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latin typeface="Calibri Light"/>
              </a:rPr>
              <a:t>that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brown</a:t>
            </a:r>
            <a:r>
              <a:rPr lang="en-GB" sz="32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 Light"/>
              </a:rPr>
              <a:t>dog</a:t>
            </a:r>
            <a:endParaRPr lang="en-GB" b="1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C343B7D-1B8A-4BA1-9134-7D0C4FB3E781}"/>
              </a:ext>
            </a:extLst>
          </p:cNvPr>
          <p:cNvSpPr/>
          <p:nvPr/>
        </p:nvSpPr>
        <p:spPr>
          <a:xfrm>
            <a:off x="4165259" y="4338008"/>
            <a:ext cx="3861479" cy="1449399"/>
          </a:xfrm>
          <a:prstGeom prst="cloudCallout">
            <a:avLst>
              <a:gd name="adj1" fmla="val 9045"/>
              <a:gd name="adj2" fmla="val -99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any brown dog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6515CE8-69D9-4EED-A08E-692F85130BE4}"/>
              </a:ext>
            </a:extLst>
          </p:cNvPr>
          <p:cNvSpPr/>
          <p:nvPr/>
        </p:nvSpPr>
        <p:spPr>
          <a:xfrm>
            <a:off x="4165258" y="4338007"/>
            <a:ext cx="3861479" cy="1449399"/>
          </a:xfrm>
          <a:prstGeom prst="cloudCallout">
            <a:avLst>
              <a:gd name="adj1" fmla="val 9045"/>
              <a:gd name="adj2" fmla="val -99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brown dog we saw before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D461389-B6DE-49B8-853B-F520DB75AC37}"/>
              </a:ext>
            </a:extLst>
          </p:cNvPr>
          <p:cNvSpPr/>
          <p:nvPr/>
        </p:nvSpPr>
        <p:spPr>
          <a:xfrm>
            <a:off x="4165257" y="4338006"/>
            <a:ext cx="3861479" cy="1449399"/>
          </a:xfrm>
          <a:prstGeom prst="cloudCallout">
            <a:avLst>
              <a:gd name="adj1" fmla="val 9045"/>
              <a:gd name="adj2" fmla="val -99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brown dog that belongs to me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3C599D76-2BA4-405D-93E1-615B65048759}"/>
              </a:ext>
            </a:extLst>
          </p:cNvPr>
          <p:cNvSpPr/>
          <p:nvPr/>
        </p:nvSpPr>
        <p:spPr>
          <a:xfrm>
            <a:off x="4165257" y="4338004"/>
            <a:ext cx="3861479" cy="1449399"/>
          </a:xfrm>
          <a:prstGeom prst="cloudCallout">
            <a:avLst>
              <a:gd name="adj1" fmla="val 9045"/>
              <a:gd name="adj2" fmla="val -99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the brown dog that belongs to her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FD6FDB1-CFF1-41D7-A977-49319E78B876}"/>
              </a:ext>
            </a:extLst>
          </p:cNvPr>
          <p:cNvSpPr/>
          <p:nvPr/>
        </p:nvSpPr>
        <p:spPr>
          <a:xfrm>
            <a:off x="4165255" y="4329071"/>
            <a:ext cx="3861479" cy="1449399"/>
          </a:xfrm>
          <a:prstGeom prst="cloudCallout">
            <a:avLst>
              <a:gd name="adj1" fmla="val 9045"/>
              <a:gd name="adj2" fmla="val -99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brown dog over there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28A469-19D3-3D46-B0EE-6E28C16F0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9958" y="5143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uild="p"/>
      <p:bldP spid="4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71985" y="477999"/>
            <a:ext cx="10648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are different types of </a:t>
            </a:r>
            <a:r>
              <a:rPr lang="en-GB" sz="3200" dirty="0">
                <a:solidFill>
                  <a:srgbClr val="FF0000"/>
                </a:solidFill>
              </a:rPr>
              <a:t>determiner</a:t>
            </a:r>
            <a:r>
              <a:rPr lang="en-GB" sz="3200" dirty="0"/>
              <a:t>. </a:t>
            </a:r>
          </a:p>
          <a:p>
            <a:r>
              <a:rPr lang="en-GB" sz="3200" dirty="0"/>
              <a:t>They give different types of information about their </a:t>
            </a:r>
            <a:r>
              <a:rPr lang="en-GB" sz="3200" b="1" dirty="0"/>
              <a:t>noun</a:t>
            </a:r>
            <a:r>
              <a:rPr lang="en-GB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985" y="3397736"/>
            <a:ext cx="210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FF0000"/>
                </a:solidFill>
              </a:rPr>
              <a:t>an</a:t>
            </a:r>
            <a:r>
              <a:rPr lang="en-GB" sz="2000" dirty="0"/>
              <a:t> suggest </a:t>
            </a:r>
            <a:r>
              <a:rPr lang="en-GB" sz="2000" b="1" dirty="0"/>
              <a:t>any</a:t>
            </a:r>
            <a:r>
              <a:rPr lang="en-GB" sz="2000" dirty="0"/>
              <a:t> noun.</a:t>
            </a:r>
            <a:endParaRPr lang="en-GB" sz="2000" b="1" dirty="0"/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the</a:t>
            </a:r>
            <a:r>
              <a:rPr lang="en-GB" sz="2000" dirty="0"/>
              <a:t> suggests it is </a:t>
            </a:r>
            <a:r>
              <a:rPr lang="en-GB" sz="2000" b="1" dirty="0"/>
              <a:t>specific</a:t>
            </a:r>
            <a:r>
              <a:rPr lang="en-GB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2B7FE-6EED-45B0-AF0A-8E1D3D19F949}"/>
              </a:ext>
            </a:extLst>
          </p:cNvPr>
          <p:cNvSpPr txBox="1"/>
          <p:nvPr/>
        </p:nvSpPr>
        <p:spPr>
          <a:xfrm>
            <a:off x="960895" y="1776649"/>
            <a:ext cx="1720311" cy="1569660"/>
          </a:xfrm>
          <a:prstGeom prst="rect">
            <a:avLst/>
          </a:prstGeom>
          <a:solidFill>
            <a:srgbClr val="FF9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Articles</a:t>
            </a:r>
          </a:p>
          <a:p>
            <a:pPr algn="ctr"/>
            <a:r>
              <a:rPr lang="en-GB" sz="2400" dirty="0"/>
              <a:t>a</a:t>
            </a:r>
          </a:p>
          <a:p>
            <a:pPr algn="ctr"/>
            <a:r>
              <a:rPr lang="en-GB" sz="2400" dirty="0">
                <a:effectLst/>
              </a:rPr>
              <a:t>an</a:t>
            </a:r>
          </a:p>
          <a:p>
            <a:pPr algn="ctr"/>
            <a:r>
              <a:rPr lang="en-GB" sz="2400" dirty="0"/>
              <a:t>the</a:t>
            </a:r>
            <a:endParaRPr lang="en-GB" sz="24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6A5B2-E956-4CA5-B927-662D78740F3C}"/>
              </a:ext>
            </a:extLst>
          </p:cNvPr>
          <p:cNvSpPr txBox="1"/>
          <p:nvPr/>
        </p:nvSpPr>
        <p:spPr>
          <a:xfrm>
            <a:off x="3081579" y="1776649"/>
            <a:ext cx="1720311" cy="3046988"/>
          </a:xfrm>
          <a:prstGeom prst="rect">
            <a:avLst/>
          </a:prstGeom>
          <a:solidFill>
            <a:srgbClr val="FF9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Possessives</a:t>
            </a:r>
          </a:p>
          <a:p>
            <a:pPr algn="ctr"/>
            <a:r>
              <a:rPr lang="en-GB" sz="2400" dirty="0"/>
              <a:t>my</a:t>
            </a:r>
          </a:p>
          <a:p>
            <a:pPr algn="ctr"/>
            <a:r>
              <a:rPr lang="en-GB" sz="2400" dirty="0">
                <a:effectLst/>
              </a:rPr>
              <a:t>your</a:t>
            </a:r>
          </a:p>
          <a:p>
            <a:pPr algn="ctr"/>
            <a:r>
              <a:rPr lang="en-GB" sz="2400" dirty="0"/>
              <a:t>his</a:t>
            </a:r>
          </a:p>
          <a:p>
            <a:pPr algn="ctr"/>
            <a:r>
              <a:rPr lang="en-GB" sz="2400" dirty="0">
                <a:effectLst/>
              </a:rPr>
              <a:t>her</a:t>
            </a:r>
          </a:p>
          <a:p>
            <a:pPr algn="ctr"/>
            <a:r>
              <a:rPr lang="en-GB" sz="2400" dirty="0"/>
              <a:t>its</a:t>
            </a:r>
          </a:p>
          <a:p>
            <a:pPr algn="ctr"/>
            <a:r>
              <a:rPr lang="en-GB" sz="2400" dirty="0">
                <a:effectLst/>
              </a:rPr>
              <a:t>our</a:t>
            </a:r>
          </a:p>
          <a:p>
            <a:pPr algn="ctr"/>
            <a:r>
              <a:rPr lang="en-GB" sz="2400" dirty="0"/>
              <a:t>their</a:t>
            </a:r>
            <a:endParaRPr lang="en-GB" sz="24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C3AE0-ECDD-4352-90D3-855318FFF34A}"/>
              </a:ext>
            </a:extLst>
          </p:cNvPr>
          <p:cNvSpPr txBox="1"/>
          <p:nvPr/>
        </p:nvSpPr>
        <p:spPr>
          <a:xfrm>
            <a:off x="3202808" y="4823637"/>
            <a:ext cx="147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shows </a:t>
            </a:r>
            <a:r>
              <a:rPr lang="en-GB" sz="2000" b="1" dirty="0"/>
              <a:t>ownership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DB572-8390-478B-AEA9-344A2C37E3DD}"/>
              </a:ext>
            </a:extLst>
          </p:cNvPr>
          <p:cNvSpPr txBox="1"/>
          <p:nvPr/>
        </p:nvSpPr>
        <p:spPr>
          <a:xfrm>
            <a:off x="5235844" y="1776649"/>
            <a:ext cx="1720311" cy="3046988"/>
          </a:xfrm>
          <a:prstGeom prst="rect">
            <a:avLst/>
          </a:prstGeom>
          <a:solidFill>
            <a:srgbClr val="FF9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Quantifier/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Numbers</a:t>
            </a:r>
          </a:p>
          <a:p>
            <a:pPr algn="ctr"/>
            <a:r>
              <a:rPr lang="en-GB" sz="2400" dirty="0"/>
              <a:t>some</a:t>
            </a:r>
          </a:p>
          <a:p>
            <a:pPr algn="ctr"/>
            <a:r>
              <a:rPr lang="en-GB" sz="2400" dirty="0">
                <a:effectLst/>
              </a:rPr>
              <a:t>any</a:t>
            </a:r>
          </a:p>
          <a:p>
            <a:pPr algn="ctr"/>
            <a:r>
              <a:rPr lang="en-GB" sz="2400" dirty="0"/>
              <a:t>no</a:t>
            </a:r>
          </a:p>
          <a:p>
            <a:pPr algn="ctr"/>
            <a:r>
              <a:rPr lang="en-GB" sz="2400" dirty="0">
                <a:effectLst/>
              </a:rPr>
              <a:t>every</a:t>
            </a:r>
          </a:p>
          <a:p>
            <a:pPr algn="ctr"/>
            <a:r>
              <a:rPr lang="en-GB" sz="2400" dirty="0"/>
              <a:t>one</a:t>
            </a:r>
          </a:p>
          <a:p>
            <a:pPr algn="ctr"/>
            <a:r>
              <a:rPr lang="en-GB" sz="2400" dirty="0">
                <a:effectLst/>
              </a:rPr>
              <a:t>two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6317B-5792-4E00-8663-118E34BB6915}"/>
              </a:ext>
            </a:extLst>
          </p:cNvPr>
          <p:cNvSpPr txBox="1"/>
          <p:nvPr/>
        </p:nvSpPr>
        <p:spPr>
          <a:xfrm>
            <a:off x="5357073" y="4823637"/>
            <a:ext cx="1477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shows </a:t>
            </a:r>
            <a:r>
              <a:rPr lang="en-GB" sz="2000" b="1" dirty="0"/>
              <a:t>amounts/</a:t>
            </a:r>
          </a:p>
          <a:p>
            <a:pPr algn="ctr"/>
            <a:r>
              <a:rPr lang="en-GB" sz="2000" b="1" dirty="0"/>
              <a:t>numbers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36DA9-3BE2-44B2-9117-E9DA049B6275}"/>
              </a:ext>
            </a:extLst>
          </p:cNvPr>
          <p:cNvSpPr txBox="1"/>
          <p:nvPr/>
        </p:nvSpPr>
        <p:spPr>
          <a:xfrm>
            <a:off x="7389325" y="1776649"/>
            <a:ext cx="1720311" cy="1846659"/>
          </a:xfrm>
          <a:prstGeom prst="rect">
            <a:avLst/>
          </a:prstGeom>
          <a:solidFill>
            <a:srgbClr val="FF9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Demonstratives</a:t>
            </a:r>
          </a:p>
          <a:p>
            <a:pPr algn="ctr"/>
            <a:r>
              <a:rPr lang="en-GB" sz="2400" dirty="0"/>
              <a:t>this</a:t>
            </a:r>
          </a:p>
          <a:p>
            <a:pPr algn="ctr"/>
            <a:r>
              <a:rPr lang="en-GB" sz="2400" dirty="0">
                <a:effectLst/>
              </a:rPr>
              <a:t>that</a:t>
            </a:r>
          </a:p>
          <a:p>
            <a:pPr algn="ctr"/>
            <a:r>
              <a:rPr lang="en-GB" sz="2400" dirty="0"/>
              <a:t>these</a:t>
            </a:r>
          </a:p>
          <a:p>
            <a:pPr algn="ctr"/>
            <a:r>
              <a:rPr lang="en-GB" sz="2400" dirty="0">
                <a:effectLst/>
              </a:rPr>
              <a:t>those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825FB-742D-4EBE-8C4F-0D2ADF2BA5EE}"/>
              </a:ext>
            </a:extLst>
          </p:cNvPr>
          <p:cNvSpPr txBox="1"/>
          <p:nvPr/>
        </p:nvSpPr>
        <p:spPr>
          <a:xfrm>
            <a:off x="7631001" y="3623308"/>
            <a:ext cx="147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shows </a:t>
            </a:r>
            <a:r>
              <a:rPr lang="en-GB" sz="2000" b="1" dirty="0"/>
              <a:t>near </a:t>
            </a:r>
            <a:r>
              <a:rPr lang="en-GB" sz="2000" dirty="0"/>
              <a:t>or</a:t>
            </a:r>
            <a:r>
              <a:rPr lang="en-GB" sz="2000" b="1" dirty="0"/>
              <a:t> far </a:t>
            </a:r>
            <a:r>
              <a:rPr lang="en-GB" sz="2000" dirty="0"/>
              <a:t>nouns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EEFF956-3C8C-469D-B9D9-52115378D55B}"/>
              </a:ext>
            </a:extLst>
          </p:cNvPr>
          <p:cNvSpPr/>
          <p:nvPr/>
        </p:nvSpPr>
        <p:spPr>
          <a:xfrm>
            <a:off x="9350529" y="1762713"/>
            <a:ext cx="2069486" cy="2162173"/>
          </a:xfrm>
          <a:prstGeom prst="wedgeRoundRectCallout">
            <a:avLst>
              <a:gd name="adj1" fmla="val 50291"/>
              <a:gd name="adj2" fmla="val 7773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We don’t need to know the categories, but it helps to know what </a:t>
            </a:r>
            <a:r>
              <a:rPr lang="en-GB" sz="2000" dirty="0">
                <a:solidFill>
                  <a:srgbClr val="FF0000"/>
                </a:solidFill>
              </a:rPr>
              <a:t>determiners</a:t>
            </a:r>
            <a:r>
              <a:rPr lang="en-GB" sz="2000" dirty="0"/>
              <a:t> do.</a:t>
            </a:r>
          </a:p>
        </p:txBody>
      </p:sp>
      <p:pic>
        <p:nvPicPr>
          <p:cNvPr id="15" name="Picture 14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A6AD9180-7073-4D46-AA16-A667DA116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93" y="4701366"/>
            <a:ext cx="1754244" cy="16781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8C7CEB-F35D-4F3D-8E18-F27496F2AEBC}"/>
              </a:ext>
            </a:extLst>
          </p:cNvPr>
          <p:cNvSpPr/>
          <p:nvPr/>
        </p:nvSpPr>
        <p:spPr>
          <a:xfrm>
            <a:off x="8427585" y="5716188"/>
            <a:ext cx="2069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a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brown dog</a:t>
            </a:r>
            <a:endParaRPr lang="en-GB" sz="14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084A25-89F1-B043-A9C1-2D41B110B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44129" y="46019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5" grpId="0" animBg="1"/>
      <p:bldP spid="6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animal, reptile, turtle&#10;&#10;Description automatically generated">
            <a:extLst>
              <a:ext uri="{FF2B5EF4-FFF2-40B4-BE49-F238E27FC236}">
                <a16:creationId xmlns:a16="http://schemas.microsoft.com/office/drawing/2014/main" id="{87E791D5-FB48-4596-95C7-F2F037219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9" y="3452121"/>
            <a:ext cx="2754075" cy="1693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108" y="608971"/>
            <a:ext cx="89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Can you spot the </a:t>
            </a:r>
            <a:r>
              <a:rPr lang="en-GB" sz="2800" b="1" dirty="0">
                <a:solidFill>
                  <a:srgbClr val="FF0000"/>
                </a:solidFill>
              </a:rPr>
              <a:t>determiners</a:t>
            </a:r>
            <a:r>
              <a:rPr lang="en-GB" sz="2800" b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108" y="1442683"/>
            <a:ext cx="48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have never jumped out of a plane.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25DAF-F8C7-4786-B9A1-ED6F75339EBF}"/>
              </a:ext>
            </a:extLst>
          </p:cNvPr>
          <p:cNvSpPr txBox="1"/>
          <p:nvPr/>
        </p:nvSpPr>
        <p:spPr>
          <a:xfrm>
            <a:off x="593106" y="2049763"/>
            <a:ext cx="697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have never climbed the highest mountain.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331CA-9DCB-4AF9-B1D5-AEB422E1EF0C}"/>
              </a:ext>
            </a:extLst>
          </p:cNvPr>
          <p:cNvSpPr txBox="1"/>
          <p:nvPr/>
        </p:nvSpPr>
        <p:spPr>
          <a:xfrm>
            <a:off x="593106" y="2656843"/>
            <a:ext cx="697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have </a:t>
            </a:r>
            <a:r>
              <a:rPr lang="en-GB" sz="2400" i="1">
                <a:latin typeface="+mj-lt"/>
              </a:rPr>
              <a:t>never swum </a:t>
            </a:r>
            <a:r>
              <a:rPr lang="en-GB" sz="2400" i="1" dirty="0">
                <a:latin typeface="+mj-lt"/>
              </a:rPr>
              <a:t>across any river.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C4858-D3E3-4F05-B0B9-9F339FCDB4F3}"/>
              </a:ext>
            </a:extLst>
          </p:cNvPr>
          <p:cNvSpPr txBox="1"/>
          <p:nvPr/>
        </p:nvSpPr>
        <p:spPr>
          <a:xfrm>
            <a:off x="593106" y="3277828"/>
            <a:ext cx="757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have never carried my neighbour out of a burning building.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42653-13E5-46B3-B292-2F6DB464F390}"/>
              </a:ext>
            </a:extLst>
          </p:cNvPr>
          <p:cNvSpPr txBox="1"/>
          <p:nvPr/>
        </p:nvSpPr>
        <p:spPr>
          <a:xfrm>
            <a:off x="593106" y="3898813"/>
            <a:ext cx="757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have never done these heroic things.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7AAA999-0BFB-45CF-B725-13177178225A}"/>
              </a:ext>
            </a:extLst>
          </p:cNvPr>
          <p:cNvSpPr/>
          <p:nvPr/>
        </p:nvSpPr>
        <p:spPr>
          <a:xfrm>
            <a:off x="9245561" y="615014"/>
            <a:ext cx="2069486" cy="2345900"/>
          </a:xfrm>
          <a:prstGeom prst="wedgeRoundRectCallout">
            <a:avLst>
              <a:gd name="adj1" fmla="val -5081"/>
              <a:gd name="adj2" fmla="val 79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Hint: look for words which specify the noun or noun phrase.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13B79-A353-40D5-AEF0-CE1D40B1EDCD}"/>
              </a:ext>
            </a:extLst>
          </p:cNvPr>
          <p:cNvSpPr txBox="1"/>
          <p:nvPr/>
        </p:nvSpPr>
        <p:spPr>
          <a:xfrm>
            <a:off x="593105" y="4502907"/>
            <a:ext cx="757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sometimes struggle to come out of my shell.</a:t>
            </a:r>
          </a:p>
        </p:txBody>
      </p:sp>
      <p:sp>
        <p:nvSpPr>
          <p:cNvPr id="18" name="Rounded Rectangular Callout 2">
            <a:extLst>
              <a:ext uri="{FF2B5EF4-FFF2-40B4-BE49-F238E27FC236}">
                <a16:creationId xmlns:a16="http://schemas.microsoft.com/office/drawing/2014/main" id="{38172CD7-9EC1-4A2E-B699-9664F8B939FF}"/>
              </a:ext>
            </a:extLst>
          </p:cNvPr>
          <p:cNvSpPr/>
          <p:nvPr/>
        </p:nvSpPr>
        <p:spPr>
          <a:xfrm>
            <a:off x="593105" y="5649005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9D6E6C-0CD1-46DF-82E1-F871DB9D4117}"/>
              </a:ext>
            </a:extLst>
          </p:cNvPr>
          <p:cNvSpPr/>
          <p:nvPr/>
        </p:nvSpPr>
        <p:spPr>
          <a:xfrm>
            <a:off x="3936569" y="1428778"/>
            <a:ext cx="263472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E1EAA-6A21-4BFC-8FD9-9DD803DBBFE2}"/>
              </a:ext>
            </a:extLst>
          </p:cNvPr>
          <p:cNvSpPr/>
          <p:nvPr/>
        </p:nvSpPr>
        <p:spPr>
          <a:xfrm>
            <a:off x="3221063" y="2061655"/>
            <a:ext cx="467533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BED1EC-3484-47B4-BF03-50EF43889A62}"/>
              </a:ext>
            </a:extLst>
          </p:cNvPr>
          <p:cNvSpPr/>
          <p:nvPr/>
        </p:nvSpPr>
        <p:spPr>
          <a:xfrm>
            <a:off x="3836621" y="2639952"/>
            <a:ext cx="483033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AB419-DE74-464D-B774-CCFD4D38C2AA}"/>
              </a:ext>
            </a:extLst>
          </p:cNvPr>
          <p:cNvSpPr/>
          <p:nvPr/>
        </p:nvSpPr>
        <p:spPr>
          <a:xfrm>
            <a:off x="3130656" y="3258924"/>
            <a:ext cx="418456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86DA05-9842-47F7-AC5B-D27D9EC63755}"/>
              </a:ext>
            </a:extLst>
          </p:cNvPr>
          <p:cNvSpPr/>
          <p:nvPr/>
        </p:nvSpPr>
        <p:spPr>
          <a:xfrm>
            <a:off x="5615553" y="3274842"/>
            <a:ext cx="263472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76532C-848D-47A9-9B43-4AA8F34C5425}"/>
              </a:ext>
            </a:extLst>
          </p:cNvPr>
          <p:cNvSpPr/>
          <p:nvPr/>
        </p:nvSpPr>
        <p:spPr>
          <a:xfrm>
            <a:off x="2867184" y="3895827"/>
            <a:ext cx="681928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15E8CE-ADE3-4C8A-90A2-0D727F989EAB}"/>
              </a:ext>
            </a:extLst>
          </p:cNvPr>
          <p:cNvSpPr/>
          <p:nvPr/>
        </p:nvSpPr>
        <p:spPr>
          <a:xfrm>
            <a:off x="5095365" y="4509859"/>
            <a:ext cx="396000" cy="44776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5732E-B7A6-45EA-9247-63886A40A9DF}"/>
              </a:ext>
            </a:extLst>
          </p:cNvPr>
          <p:cNvSpPr/>
          <p:nvPr/>
        </p:nvSpPr>
        <p:spPr>
          <a:xfrm>
            <a:off x="9582016" y="5175047"/>
            <a:ext cx="275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a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super tortoise</a:t>
            </a:r>
            <a:endParaRPr lang="en-GB" sz="14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227C20-C9EC-9B47-B832-428164F7E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3171" y="54145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1DCAF3B2-2403-4682-916E-4BD6626C1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26" y="1917096"/>
            <a:ext cx="2069487" cy="1979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93" y="484132"/>
            <a:ext cx="1071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Thinking about the way </a:t>
            </a:r>
            <a:r>
              <a:rPr lang="en-GB" sz="3200" b="1" dirty="0">
                <a:solidFill>
                  <a:srgbClr val="FF0000"/>
                </a:solidFill>
              </a:rPr>
              <a:t>determiners </a:t>
            </a:r>
            <a:r>
              <a:rPr lang="en-GB" sz="3200" b="1" dirty="0"/>
              <a:t>change the meaning.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7AAA999-0BFB-45CF-B725-13177178225A}"/>
              </a:ext>
            </a:extLst>
          </p:cNvPr>
          <p:cNvSpPr/>
          <p:nvPr/>
        </p:nvSpPr>
        <p:spPr>
          <a:xfrm>
            <a:off x="3771252" y="2418527"/>
            <a:ext cx="5160935" cy="712131"/>
          </a:xfrm>
          <a:prstGeom prst="wedgeRoundRectCallout">
            <a:avLst>
              <a:gd name="adj1" fmla="val 57735"/>
              <a:gd name="adj2" fmla="val 291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 cake is all mine!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DE02D-8CD4-4ACD-88D0-800A7E4BAB92}"/>
              </a:ext>
            </a:extLst>
          </p:cNvPr>
          <p:cNvSpPr txBox="1"/>
          <p:nvPr/>
        </p:nvSpPr>
        <p:spPr>
          <a:xfrm>
            <a:off x="856579" y="1365826"/>
            <a:ext cx="2677035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i="1" dirty="0">
                <a:latin typeface="+mj-lt"/>
              </a:rPr>
              <a:t>This is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b="1" i="1" dirty="0">
                <a:latin typeface="+mj-lt"/>
              </a:rPr>
              <a:t>cake</a:t>
            </a:r>
            <a:r>
              <a:rPr lang="en-GB" sz="2800" i="1" dirty="0">
                <a:latin typeface="+mj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800" i="1" dirty="0">
                <a:latin typeface="+mj-lt"/>
              </a:rPr>
              <a:t>This is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my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b="1" i="1" dirty="0">
                <a:latin typeface="+mj-lt"/>
              </a:rPr>
              <a:t>cake</a:t>
            </a:r>
            <a:r>
              <a:rPr lang="en-GB" sz="2800" i="1" dirty="0">
                <a:latin typeface="+mj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800" i="1" dirty="0">
                <a:latin typeface="+mj-lt"/>
              </a:rPr>
              <a:t>This is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that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b="1" i="1" dirty="0">
                <a:latin typeface="+mj-lt"/>
              </a:rPr>
              <a:t>cake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9FE764-BF16-4E04-8A94-B8F92EC0CE60}"/>
              </a:ext>
            </a:extLst>
          </p:cNvPr>
          <p:cNvSpPr txBox="1"/>
          <p:nvPr/>
        </p:nvSpPr>
        <p:spPr>
          <a:xfrm>
            <a:off x="1017563" y="4932163"/>
            <a:ext cx="1015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Determiners</a:t>
            </a:r>
            <a:r>
              <a:rPr lang="en-GB" sz="2800" dirty="0"/>
              <a:t> tell us a bit more about the </a:t>
            </a:r>
            <a:r>
              <a:rPr lang="en-GB" sz="2800" b="1" dirty="0"/>
              <a:t>noun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They can change the meaning in subtle ways.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0937171-0996-4EBE-8687-58B7645A2820}"/>
              </a:ext>
            </a:extLst>
          </p:cNvPr>
          <p:cNvSpPr/>
          <p:nvPr/>
        </p:nvSpPr>
        <p:spPr>
          <a:xfrm>
            <a:off x="3771252" y="3272917"/>
            <a:ext cx="5186767" cy="712131"/>
          </a:xfrm>
          <a:prstGeom prst="wedgeRoundRectCallout">
            <a:avLst>
              <a:gd name="adj1" fmla="val 57735"/>
              <a:gd name="adj2" fmla="val 291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 cake is the one I told you about.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C5DC1FD-B658-4598-A40D-1583468DD56F}"/>
              </a:ext>
            </a:extLst>
          </p:cNvPr>
          <p:cNvSpPr/>
          <p:nvPr/>
        </p:nvSpPr>
        <p:spPr>
          <a:xfrm>
            <a:off x="3771252" y="1561031"/>
            <a:ext cx="5186767" cy="712131"/>
          </a:xfrm>
          <a:prstGeom prst="wedgeRoundRectCallout">
            <a:avLst>
              <a:gd name="adj1" fmla="val 57735"/>
              <a:gd name="adj2" fmla="val 291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is no particular cake. It’s not </a:t>
            </a:r>
            <a:r>
              <a:rPr lang="en-GB" sz="2400" u="sng" dirty="0"/>
              <a:t>the</a:t>
            </a:r>
            <a:r>
              <a:rPr lang="en-GB" sz="2400" dirty="0"/>
              <a:t> cake.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9C0014-27B8-FF4B-83F4-F88A8DFDA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6929" y="50734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26" grpId="0" uiExpand="1" build="p"/>
      <p:bldP spid="36" grpId="0" build="p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1DCAF3B2-2403-4682-916E-4BD6626C1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26" y="1917096"/>
            <a:ext cx="2069487" cy="1979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93" y="484132"/>
            <a:ext cx="1071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Thinking about the way </a:t>
            </a:r>
            <a:r>
              <a:rPr lang="en-GB" sz="3200" b="1" dirty="0">
                <a:solidFill>
                  <a:srgbClr val="FF0000"/>
                </a:solidFill>
              </a:rPr>
              <a:t>determiners </a:t>
            </a:r>
            <a:r>
              <a:rPr lang="en-GB" sz="3200" b="1" dirty="0"/>
              <a:t>change the meaning.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7AAA999-0BFB-45CF-B725-13177178225A}"/>
              </a:ext>
            </a:extLst>
          </p:cNvPr>
          <p:cNvSpPr/>
          <p:nvPr/>
        </p:nvSpPr>
        <p:spPr>
          <a:xfrm>
            <a:off x="528197" y="3603020"/>
            <a:ext cx="5160935" cy="712131"/>
          </a:xfrm>
          <a:prstGeom prst="wedgeRoundRectCallout">
            <a:avLst>
              <a:gd name="adj1" fmla="val 57735"/>
              <a:gd name="adj2" fmla="val 291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I like the pudding you have.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DE02D-8CD4-4ACD-88D0-800A7E4BAB92}"/>
              </a:ext>
            </a:extLst>
          </p:cNvPr>
          <p:cNvSpPr txBox="1"/>
          <p:nvPr/>
        </p:nvSpPr>
        <p:spPr>
          <a:xfrm>
            <a:off x="631287" y="1028032"/>
            <a:ext cx="3141984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i="1" dirty="0">
                <a:latin typeface="+mj-lt"/>
              </a:rPr>
              <a:t>I like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any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b="1" i="1" dirty="0">
                <a:latin typeface="+mj-lt"/>
              </a:rPr>
              <a:t>pudding</a:t>
            </a:r>
            <a:r>
              <a:rPr lang="en-GB" sz="2800" i="1" dirty="0">
                <a:latin typeface="+mj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800" i="1" dirty="0">
                <a:latin typeface="+mj-lt"/>
              </a:rPr>
              <a:t>I like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your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b="1" i="1" dirty="0">
                <a:latin typeface="+mj-lt"/>
              </a:rPr>
              <a:t>pudding</a:t>
            </a:r>
            <a:r>
              <a:rPr lang="en-GB" sz="2800" i="1" dirty="0">
                <a:latin typeface="+mj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800" i="1" dirty="0">
                <a:latin typeface="+mj-lt"/>
              </a:rPr>
              <a:t>I like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this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b="1" i="1" dirty="0">
                <a:latin typeface="+mj-lt"/>
              </a:rPr>
              <a:t>pudding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9FE764-BF16-4E04-8A94-B8F92EC0CE60}"/>
              </a:ext>
            </a:extLst>
          </p:cNvPr>
          <p:cNvSpPr txBox="1"/>
          <p:nvPr/>
        </p:nvSpPr>
        <p:spPr>
          <a:xfrm>
            <a:off x="-981559" y="5944558"/>
            <a:ext cx="101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match the </a:t>
            </a:r>
            <a:r>
              <a:rPr lang="en-GB" sz="2800" dirty="0">
                <a:solidFill>
                  <a:srgbClr val="FF0000"/>
                </a:solidFill>
              </a:rPr>
              <a:t>determiner </a:t>
            </a:r>
            <a:r>
              <a:rPr lang="en-GB" sz="2800" dirty="0"/>
              <a:t>to the meaning?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0937171-0996-4EBE-8687-58B7645A2820}"/>
              </a:ext>
            </a:extLst>
          </p:cNvPr>
          <p:cNvSpPr/>
          <p:nvPr/>
        </p:nvSpPr>
        <p:spPr>
          <a:xfrm>
            <a:off x="3773271" y="4441687"/>
            <a:ext cx="5186767" cy="712131"/>
          </a:xfrm>
          <a:prstGeom prst="wedgeRoundRectCallout">
            <a:avLst>
              <a:gd name="adj1" fmla="val 57735"/>
              <a:gd name="adj2" fmla="val 291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I like the pudding I see here.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C5DC1FD-B658-4598-A40D-1583468DD56F}"/>
              </a:ext>
            </a:extLst>
          </p:cNvPr>
          <p:cNvSpPr/>
          <p:nvPr/>
        </p:nvSpPr>
        <p:spPr>
          <a:xfrm>
            <a:off x="5925517" y="5280356"/>
            <a:ext cx="5186767" cy="712131"/>
          </a:xfrm>
          <a:prstGeom prst="wedgeRoundRectCallout">
            <a:avLst>
              <a:gd name="adj1" fmla="val 57735"/>
              <a:gd name="adj2" fmla="val 291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I like all puddings.</a:t>
            </a:r>
          </a:p>
        </p:txBody>
      </p:sp>
      <p:sp>
        <p:nvSpPr>
          <p:cNvPr id="9" name="Rounded Rectangular Callout 2">
            <a:extLst>
              <a:ext uri="{FF2B5EF4-FFF2-40B4-BE49-F238E27FC236}">
                <a16:creationId xmlns:a16="http://schemas.microsoft.com/office/drawing/2014/main" id="{20B4A8E6-2DA5-4ADA-93A4-E84816381CC7}"/>
              </a:ext>
            </a:extLst>
          </p:cNvPr>
          <p:cNvSpPr/>
          <p:nvPr/>
        </p:nvSpPr>
        <p:spPr>
          <a:xfrm>
            <a:off x="10543247" y="4023338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3CAA3-339C-4C69-AEF0-E80C128C169E}"/>
              </a:ext>
            </a:extLst>
          </p:cNvPr>
          <p:cNvSpPr txBox="1"/>
          <p:nvPr/>
        </p:nvSpPr>
        <p:spPr>
          <a:xfrm>
            <a:off x="1017563" y="4416043"/>
            <a:ext cx="101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small </a:t>
            </a:r>
            <a:r>
              <a:rPr lang="en-GB" sz="2800" dirty="0">
                <a:solidFill>
                  <a:srgbClr val="FF0000"/>
                </a:solidFill>
              </a:rPr>
              <a:t>determiner</a:t>
            </a:r>
            <a:r>
              <a:rPr lang="en-GB" sz="2800" dirty="0"/>
              <a:t> can make a big impact on the meaning.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6EEBFD-C811-F943-878E-F171F14E9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7913" y="4591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911E0B-A7E0-0844-9065-BB1846BA29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8445" y="5944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25768 -0.219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2214 -0.199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987 -0.5935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26" grpId="0" uiExpand="1" build="p"/>
      <p:bldP spid="36" grpId="0" build="p"/>
      <p:bldP spid="18" grpId="0" animBg="1"/>
      <p:bldP spid="18" grpId="1" animBg="1"/>
      <p:bldP spid="19" grpId="0" animBg="1"/>
      <p:bldP spid="19" grpId="1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1DCAF3B2-2403-4682-916E-4BD6626C13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14" y="3258924"/>
            <a:ext cx="2069487" cy="1979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94" y="484132"/>
            <a:ext cx="89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Can you chose the best </a:t>
            </a:r>
            <a:r>
              <a:rPr lang="en-GB" sz="3200" b="1" dirty="0">
                <a:solidFill>
                  <a:srgbClr val="FF0000"/>
                </a:solidFill>
              </a:rPr>
              <a:t>determiner</a:t>
            </a:r>
            <a:r>
              <a:rPr lang="en-GB" sz="3200" b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108" y="1442683"/>
            <a:ext cx="707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+mj-lt"/>
              </a:rPr>
              <a:t>Mike rides ____ bike to school. (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/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his</a:t>
            </a:r>
            <a:r>
              <a:rPr lang="en-GB" sz="2800" i="1" dirty="0">
                <a:latin typeface="+mj-lt"/>
              </a:rPr>
              <a:t>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7AAA999-0BFB-45CF-B725-13177178225A}"/>
              </a:ext>
            </a:extLst>
          </p:cNvPr>
          <p:cNvSpPr/>
          <p:nvPr/>
        </p:nvSpPr>
        <p:spPr>
          <a:xfrm>
            <a:off x="9245561" y="517932"/>
            <a:ext cx="2069486" cy="2345900"/>
          </a:xfrm>
          <a:prstGeom prst="wedgeRoundRectCallout">
            <a:avLst>
              <a:gd name="adj1" fmla="val -5081"/>
              <a:gd name="adj2" fmla="val 79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 bike belongs to mike.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5A780B-D64F-4335-8FA8-7BFDC4BCB9F2}"/>
              </a:ext>
            </a:extLst>
          </p:cNvPr>
          <p:cNvSpPr/>
          <p:nvPr/>
        </p:nvSpPr>
        <p:spPr>
          <a:xfrm>
            <a:off x="2281767" y="144268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his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DE02D-8CD4-4ACD-88D0-800A7E4BAB92}"/>
              </a:ext>
            </a:extLst>
          </p:cNvPr>
          <p:cNvSpPr txBox="1"/>
          <p:nvPr/>
        </p:nvSpPr>
        <p:spPr>
          <a:xfrm>
            <a:off x="593108" y="2324669"/>
            <a:ext cx="707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+mj-lt"/>
              </a:rPr>
              <a:t>Shopna did ____ homework. (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some</a:t>
            </a:r>
            <a:r>
              <a:rPr lang="en-GB" sz="2800" i="1" dirty="0">
                <a:latin typeface="+mj-lt"/>
              </a:rPr>
              <a:t>/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800" i="1" dirty="0">
                <a:latin typeface="+mj-lt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F1F30-1EC7-4076-9B96-F975C9C283D2}"/>
              </a:ext>
            </a:extLst>
          </p:cNvPr>
          <p:cNvSpPr/>
          <p:nvPr/>
        </p:nvSpPr>
        <p:spPr>
          <a:xfrm>
            <a:off x="2397469" y="2317112"/>
            <a:ext cx="65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the</a:t>
            </a:r>
            <a:endParaRPr lang="en-GB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4A9BA50-D538-4472-A764-172416895B5D}"/>
              </a:ext>
            </a:extLst>
          </p:cNvPr>
          <p:cNvSpPr/>
          <p:nvPr/>
        </p:nvSpPr>
        <p:spPr>
          <a:xfrm>
            <a:off x="9245561" y="517932"/>
            <a:ext cx="2069486" cy="2345900"/>
          </a:xfrm>
          <a:prstGeom prst="wedgeRoundRectCallout">
            <a:avLst>
              <a:gd name="adj1" fmla="val -5081"/>
              <a:gd name="adj2" fmla="val 79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She was given a piece to do for Maths.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5AC891-2FD8-48D0-AD8B-7F7714669E1B}"/>
              </a:ext>
            </a:extLst>
          </p:cNvPr>
          <p:cNvSpPr txBox="1"/>
          <p:nvPr/>
        </p:nvSpPr>
        <p:spPr>
          <a:xfrm>
            <a:off x="593108" y="3292724"/>
            <a:ext cx="707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+mj-lt"/>
              </a:rPr>
              <a:t>Ava ate ____ apple. (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800" i="1" dirty="0">
                <a:latin typeface="+mj-lt"/>
              </a:rPr>
              <a:t>/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that</a:t>
            </a:r>
            <a:r>
              <a:rPr lang="en-GB" sz="2800" i="1" dirty="0">
                <a:latin typeface="+mj-lt"/>
              </a:rPr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01F181-12CF-4B74-9C3A-7B27B25CFB1D}"/>
              </a:ext>
            </a:extLst>
          </p:cNvPr>
          <p:cNvSpPr/>
          <p:nvPr/>
        </p:nvSpPr>
        <p:spPr>
          <a:xfrm>
            <a:off x="1920129" y="3289920"/>
            <a:ext cx="654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an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960F5A95-06ED-4344-B7F0-8D994BE9DD66}"/>
              </a:ext>
            </a:extLst>
          </p:cNvPr>
          <p:cNvSpPr/>
          <p:nvPr/>
        </p:nvSpPr>
        <p:spPr>
          <a:xfrm>
            <a:off x="9245561" y="517932"/>
            <a:ext cx="2069486" cy="2345900"/>
          </a:xfrm>
          <a:prstGeom prst="wedgeRoundRectCallout">
            <a:avLst>
              <a:gd name="adj1" fmla="val -5081"/>
              <a:gd name="adj2" fmla="val 79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was one of many in the fruit bowl.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59C99F-475A-4158-9721-E1E42EBC35DB}"/>
              </a:ext>
            </a:extLst>
          </p:cNvPr>
          <p:cNvSpPr txBox="1"/>
          <p:nvPr/>
        </p:nvSpPr>
        <p:spPr>
          <a:xfrm>
            <a:off x="593108" y="4193179"/>
            <a:ext cx="707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+mj-lt"/>
              </a:rPr>
              <a:t>Jay picked up ___ leaf on the ground. (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/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that</a:t>
            </a:r>
            <a:r>
              <a:rPr lang="en-GB" sz="2800" i="1" dirty="0">
                <a:latin typeface="+mj-lt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E27938-9DDA-403E-BFEF-2A9908111001}"/>
              </a:ext>
            </a:extLst>
          </p:cNvPr>
          <p:cNvSpPr/>
          <p:nvPr/>
        </p:nvSpPr>
        <p:spPr>
          <a:xfrm>
            <a:off x="2724642" y="4193179"/>
            <a:ext cx="654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a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EE9D7A6-3F06-4574-AD85-4D85B6AB2253}"/>
              </a:ext>
            </a:extLst>
          </p:cNvPr>
          <p:cNvSpPr/>
          <p:nvPr/>
        </p:nvSpPr>
        <p:spPr>
          <a:xfrm>
            <a:off x="9245561" y="517932"/>
            <a:ext cx="2069486" cy="2345900"/>
          </a:xfrm>
          <a:prstGeom prst="wedgeRoundRectCallout">
            <a:avLst>
              <a:gd name="adj1" fmla="val -5081"/>
              <a:gd name="adj2" fmla="val 79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There were many on the ground and it was just the nearest one.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9FE764-BF16-4E04-8A94-B8F92EC0CE60}"/>
              </a:ext>
            </a:extLst>
          </p:cNvPr>
          <p:cNvSpPr txBox="1"/>
          <p:nvPr/>
        </p:nvSpPr>
        <p:spPr>
          <a:xfrm>
            <a:off x="593108" y="5272428"/>
            <a:ext cx="1015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Read each sentence as it appears and choose the best </a:t>
            </a:r>
            <a:r>
              <a:rPr lang="en-GB" sz="2800" dirty="0">
                <a:solidFill>
                  <a:srgbClr val="FF0000"/>
                </a:solidFill>
              </a:rPr>
              <a:t>determiner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Try saying it to see the impact of your choice.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A1381290-9746-4B86-8027-C2EB54E5A24A}"/>
              </a:ext>
            </a:extLst>
          </p:cNvPr>
          <p:cNvSpPr/>
          <p:nvPr/>
        </p:nvSpPr>
        <p:spPr>
          <a:xfrm>
            <a:off x="9245561" y="531343"/>
            <a:ext cx="2069486" cy="2345900"/>
          </a:xfrm>
          <a:prstGeom prst="wedgeRoundRectCallout">
            <a:avLst>
              <a:gd name="adj1" fmla="val -5081"/>
              <a:gd name="adj2" fmla="val 79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Could you hear the difference the </a:t>
            </a:r>
            <a:r>
              <a:rPr lang="en-GB" sz="2400" dirty="0">
                <a:solidFill>
                  <a:srgbClr val="FF0000"/>
                </a:solidFill>
              </a:rPr>
              <a:t>determiner</a:t>
            </a:r>
            <a:r>
              <a:rPr lang="en-GB" sz="2400" dirty="0"/>
              <a:t> made?</a:t>
            </a:r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8628A3-AA9D-9D4B-898D-5B8D5AA1A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02247" y="5527268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FE9DDB-96E5-7F4C-8975-81FE7B487B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07101" y="1332486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A010E2D-EB41-834D-942E-040480BDB2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07101" y="2182787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A3BA0B-E274-0241-9BB2-4944B7D147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54092" y="3071103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7A18C8-288E-284C-AED3-6344D8167EA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98522" y="4045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8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5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6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15" grpId="0" animBg="1"/>
      <p:bldP spid="2" grpId="0"/>
      <p:bldP spid="26" grpId="0"/>
      <p:bldP spid="27" grpId="0"/>
      <p:bldP spid="28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868433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</a:t>
            </a:r>
            <a:r>
              <a:rPr lang="en-GB" sz="3200" dirty="0">
                <a:solidFill>
                  <a:srgbClr val="FF0000"/>
                </a:solidFill>
              </a:rPr>
              <a:t>determiner</a:t>
            </a:r>
            <a:r>
              <a:rPr lang="en-GB" sz="3200" dirty="0"/>
              <a:t> tells us a bit more about a </a:t>
            </a:r>
            <a:r>
              <a:rPr lang="en-GB" sz="3200" b="1" dirty="0"/>
              <a:t>noun</a:t>
            </a:r>
            <a:r>
              <a:rPr lang="en-GB" sz="3200" dirty="0"/>
              <a:t>.</a:t>
            </a:r>
          </a:p>
          <a:p>
            <a:pPr algn="ctr"/>
            <a:r>
              <a:rPr lang="en-GB" sz="3200" dirty="0"/>
              <a:t>We still need the </a:t>
            </a:r>
            <a:r>
              <a:rPr lang="en-GB" sz="3200" b="1" dirty="0"/>
              <a:t>noun</a:t>
            </a:r>
            <a:r>
              <a:rPr lang="en-GB" sz="3200" dirty="0"/>
              <a:t>. The </a:t>
            </a:r>
            <a:r>
              <a:rPr lang="en-GB" sz="3200" dirty="0">
                <a:solidFill>
                  <a:srgbClr val="FF0000"/>
                </a:solidFill>
              </a:rPr>
              <a:t>determiner</a:t>
            </a:r>
            <a:r>
              <a:rPr lang="en-GB" sz="3200" dirty="0"/>
              <a:t> works with it.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106464-C3D5-4079-86F6-575B9988631E}"/>
              </a:ext>
            </a:extLst>
          </p:cNvPr>
          <p:cNvSpPr/>
          <p:nvPr/>
        </p:nvSpPr>
        <p:spPr>
          <a:xfrm>
            <a:off x="3529655" y="2652443"/>
            <a:ext cx="3231654" cy="169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This</a:t>
            </a:r>
            <a:r>
              <a:rPr lang="en-GB" sz="2400" i="1" dirty="0">
                <a:latin typeface="Calibri Light"/>
              </a:rPr>
              <a:t> </a:t>
            </a:r>
            <a:r>
              <a:rPr lang="en-GB" sz="2400" b="1" i="1" dirty="0">
                <a:latin typeface="Calibri Light"/>
              </a:rPr>
              <a:t>rabbit</a:t>
            </a:r>
            <a:r>
              <a:rPr lang="en-GB" sz="2400" i="1" dirty="0">
                <a:latin typeface="Calibri Light"/>
              </a:rPr>
              <a:t> is undercover.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His</a:t>
            </a:r>
            <a:r>
              <a:rPr lang="en-GB" sz="2400" i="1" dirty="0">
                <a:latin typeface="Calibri Light"/>
              </a:rPr>
              <a:t> </a:t>
            </a:r>
            <a:r>
              <a:rPr lang="en-GB" sz="2400" b="1" i="1" dirty="0">
                <a:latin typeface="Calibri Light"/>
              </a:rPr>
              <a:t>mask</a:t>
            </a:r>
            <a:r>
              <a:rPr lang="en-GB" sz="2400" i="1" dirty="0">
                <a:latin typeface="Calibri Light"/>
              </a:rPr>
              <a:t> is black.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The</a:t>
            </a:r>
            <a:r>
              <a:rPr lang="en-GB" sz="2400" i="1" dirty="0">
                <a:latin typeface="Calibri Light"/>
              </a:rPr>
              <a:t> </a:t>
            </a:r>
            <a:r>
              <a:rPr lang="en-GB" sz="2400" b="1" i="1" dirty="0">
                <a:latin typeface="Calibri Light"/>
              </a:rPr>
              <a:t>mask</a:t>
            </a:r>
            <a:r>
              <a:rPr lang="en-GB" sz="2400" i="1" dirty="0">
                <a:latin typeface="Calibri Light"/>
              </a:rPr>
              <a:t> is his.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D635D-F79A-4C8B-AE97-D2237C6FD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7" y="2652443"/>
            <a:ext cx="2368928" cy="2502121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7846681-B066-40FE-B327-0F9EB0F003EB}"/>
              </a:ext>
            </a:extLst>
          </p:cNvPr>
          <p:cNvSpPr/>
          <p:nvPr/>
        </p:nvSpPr>
        <p:spPr>
          <a:xfrm>
            <a:off x="7157045" y="2652443"/>
            <a:ext cx="3469384" cy="1842065"/>
          </a:xfrm>
          <a:prstGeom prst="wedgeRoundRectCallout">
            <a:avLst>
              <a:gd name="adj1" fmla="val 64566"/>
              <a:gd name="adj2" fmla="val 6927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Look carefully at the </a:t>
            </a:r>
            <a:r>
              <a:rPr lang="en-GB" sz="2400" dirty="0">
                <a:solidFill>
                  <a:srgbClr val="FF0000"/>
                </a:solidFill>
              </a:rPr>
              <a:t>determiners</a:t>
            </a:r>
            <a:r>
              <a:rPr lang="en-GB" sz="2400" dirty="0"/>
              <a:t>. The </a:t>
            </a:r>
            <a:r>
              <a:rPr lang="en-GB" sz="2400" dirty="0">
                <a:solidFill>
                  <a:srgbClr val="FF0000"/>
                </a:solidFill>
              </a:rPr>
              <a:t>determiners</a:t>
            </a:r>
            <a:r>
              <a:rPr lang="en-GB" sz="2400" dirty="0"/>
              <a:t> go in front of the </a:t>
            </a:r>
            <a:r>
              <a:rPr lang="en-GB" sz="2400" b="1" dirty="0"/>
              <a:t>nouns</a:t>
            </a:r>
            <a:r>
              <a:rPr lang="en-GB" sz="24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AB765D-5573-4FA6-9D01-F39BCA9966FD}"/>
              </a:ext>
            </a:extLst>
          </p:cNvPr>
          <p:cNvGrpSpPr/>
          <p:nvPr/>
        </p:nvGrpSpPr>
        <p:grpSpPr>
          <a:xfrm>
            <a:off x="3636718" y="4242109"/>
            <a:ext cx="3748820" cy="1747457"/>
            <a:chOff x="3527739" y="4248443"/>
            <a:chExt cx="3748820" cy="13267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C87CF3-195C-428C-B2AD-FEC6D413FBB3}"/>
                </a:ext>
              </a:extLst>
            </p:cNvPr>
            <p:cNvSpPr/>
            <p:nvPr/>
          </p:nvSpPr>
          <p:spPr>
            <a:xfrm>
              <a:off x="3527739" y="4733897"/>
              <a:ext cx="3748820" cy="841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This is not a </a:t>
              </a:r>
              <a:r>
                <a:rPr lang="en-GB" dirty="0">
                  <a:solidFill>
                    <a:srgbClr val="FF0000"/>
                  </a:solidFill>
                </a:rPr>
                <a:t>determiner</a:t>
              </a:r>
              <a:r>
                <a:rPr lang="en-GB" dirty="0"/>
                <a:t>. </a:t>
              </a:r>
            </a:p>
            <a:p>
              <a:pPr algn="ctr"/>
              <a:r>
                <a:rPr lang="en-GB" dirty="0"/>
                <a:t>It has </a:t>
              </a:r>
              <a:r>
                <a:rPr lang="en-GB" u="sng" dirty="0"/>
                <a:t>replaced</a:t>
              </a:r>
              <a:r>
                <a:rPr lang="en-GB" dirty="0"/>
                <a:t> the </a:t>
              </a:r>
              <a:r>
                <a:rPr lang="en-GB" b="1" dirty="0"/>
                <a:t>noun</a:t>
              </a:r>
              <a:r>
                <a:rPr lang="en-GB" dirty="0"/>
                <a:t> (rabbit’s).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Determiners</a:t>
              </a:r>
              <a:r>
                <a:rPr lang="en-GB" dirty="0"/>
                <a:t> work with </a:t>
              </a:r>
              <a:r>
                <a:rPr lang="en-GB" b="1" dirty="0"/>
                <a:t>nouns</a:t>
              </a:r>
              <a:r>
                <a:rPr lang="en-GB" dirty="0"/>
                <a:t>. They do not replace them.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0741BF7-0A16-4C7C-BB1F-7FF1E749FAE0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5145483" y="4248443"/>
              <a:ext cx="256666" cy="4854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D0DA1FD-8F31-0049-821C-C13A28821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1826" y="51545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uiExpand="1" build="p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46713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Identifying Determiners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D635D-F79A-4C8B-AE97-D2237C6FD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22" y="5076325"/>
            <a:ext cx="1229519" cy="129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0FDCC2-5E0A-45AD-AE61-8D6E30D22522}"/>
              </a:ext>
            </a:extLst>
          </p:cNvPr>
          <p:cNvSpPr/>
          <p:nvPr/>
        </p:nvSpPr>
        <p:spPr>
          <a:xfrm>
            <a:off x="382581" y="1051912"/>
            <a:ext cx="4088770" cy="4481673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Determiner</a:t>
            </a: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655803-7B4A-4B2E-B9A7-C2267335AD07}"/>
              </a:ext>
            </a:extLst>
          </p:cNvPr>
          <p:cNvSpPr/>
          <p:nvPr/>
        </p:nvSpPr>
        <p:spPr>
          <a:xfrm>
            <a:off x="7720648" y="1051913"/>
            <a:ext cx="4088770" cy="44816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Not a Determiner</a:t>
            </a: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28C77FB-5E44-42AC-9057-E7D24F731604}"/>
              </a:ext>
            </a:extLst>
          </p:cNvPr>
          <p:cNvSpPr/>
          <p:nvPr/>
        </p:nvSpPr>
        <p:spPr>
          <a:xfrm>
            <a:off x="3035179" y="5178181"/>
            <a:ext cx="2281096" cy="710807"/>
          </a:xfrm>
          <a:prstGeom prst="wedgeRoundRectCallout">
            <a:avLst>
              <a:gd name="adj1" fmla="val 68486"/>
              <a:gd name="adj2" fmla="val 246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Can you sort the underlined words?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2E68EF-AA06-4A32-930A-9D46C8A28D17}"/>
              </a:ext>
            </a:extLst>
          </p:cNvPr>
          <p:cNvSpPr/>
          <p:nvPr/>
        </p:nvSpPr>
        <p:spPr>
          <a:xfrm>
            <a:off x="5020679" y="1918847"/>
            <a:ext cx="215065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I forgot </a:t>
            </a:r>
            <a:r>
              <a:rPr lang="en-GB" sz="2400" i="1" u="sng" dirty="0">
                <a:latin typeface="Calibri Light"/>
              </a:rPr>
              <a:t>my</a:t>
            </a:r>
            <a:r>
              <a:rPr lang="en-GB" sz="2400" i="1" dirty="0">
                <a:latin typeface="Calibri Light"/>
              </a:rPr>
              <a:t> hat 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B29D3-1D19-49C3-88A6-41C7EA578BC8}"/>
              </a:ext>
            </a:extLst>
          </p:cNvPr>
          <p:cNvSpPr/>
          <p:nvPr/>
        </p:nvSpPr>
        <p:spPr>
          <a:xfrm>
            <a:off x="5031444" y="2640954"/>
            <a:ext cx="2129109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That shoe is </a:t>
            </a:r>
            <a:r>
              <a:rPr lang="en-GB" sz="2400" i="1" u="sng" dirty="0">
                <a:latin typeface="Calibri Light"/>
              </a:rPr>
              <a:t>his</a:t>
            </a:r>
            <a:r>
              <a:rPr lang="en-GB" sz="2400" i="1" dirty="0">
                <a:latin typeface="Calibri Light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2A1E2C-2F10-495C-B905-910E19DBD1BB}"/>
              </a:ext>
            </a:extLst>
          </p:cNvPr>
          <p:cNvSpPr/>
          <p:nvPr/>
        </p:nvSpPr>
        <p:spPr>
          <a:xfrm>
            <a:off x="4746211" y="3280251"/>
            <a:ext cx="2868607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Have you </a:t>
            </a:r>
            <a:r>
              <a:rPr lang="en-GB" sz="2400" i="1" u="sng" dirty="0">
                <a:latin typeface="Calibri Light"/>
              </a:rPr>
              <a:t>any</a:t>
            </a:r>
            <a:r>
              <a:rPr lang="en-GB" sz="2400" i="1" dirty="0">
                <a:latin typeface="Calibri Light"/>
              </a:rPr>
              <a:t> money?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BA5A34-F7C0-44E8-9605-5B24C3A6F7AB}"/>
              </a:ext>
            </a:extLst>
          </p:cNvPr>
          <p:cNvSpPr/>
          <p:nvPr/>
        </p:nvSpPr>
        <p:spPr>
          <a:xfrm>
            <a:off x="4826020" y="3917067"/>
            <a:ext cx="270898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Fluffy was cross that we didn’t bring </a:t>
            </a:r>
            <a:r>
              <a:rPr lang="en-GB" sz="2400" i="1" u="sng" dirty="0">
                <a:latin typeface="Calibri Light"/>
              </a:rPr>
              <a:t>her</a:t>
            </a:r>
            <a:r>
              <a:rPr lang="en-GB" sz="2400" i="1" dirty="0">
                <a:latin typeface="Calibri Ligh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106464-C3D5-4079-86F6-575B9988631E}"/>
              </a:ext>
            </a:extLst>
          </p:cNvPr>
          <p:cNvSpPr/>
          <p:nvPr/>
        </p:nvSpPr>
        <p:spPr>
          <a:xfrm>
            <a:off x="4761339" y="1268050"/>
            <a:ext cx="266932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u="sng" dirty="0">
                <a:latin typeface="Calibri Light"/>
              </a:rPr>
              <a:t>The</a:t>
            </a:r>
            <a:r>
              <a:rPr lang="en-GB" sz="2400" i="1" dirty="0">
                <a:latin typeface="Calibri Light"/>
              </a:rPr>
              <a:t> balloon popped.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7EF5A-DDAF-4D1D-8663-E91C3EE1BD46}"/>
              </a:ext>
            </a:extLst>
          </p:cNvPr>
          <p:cNvSpPr/>
          <p:nvPr/>
        </p:nvSpPr>
        <p:spPr>
          <a:xfrm>
            <a:off x="5241625" y="1251862"/>
            <a:ext cx="158421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Pick </a:t>
            </a:r>
            <a:r>
              <a:rPr lang="en-GB" sz="2400" i="1" u="sng" dirty="0">
                <a:latin typeface="Calibri Light"/>
              </a:rPr>
              <a:t>a</a:t>
            </a:r>
            <a:r>
              <a:rPr lang="en-GB" sz="2400" i="1" dirty="0">
                <a:latin typeface="Calibri Light"/>
              </a:rPr>
              <a:t> card.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1604F-9452-40AC-8B43-851A55C653DF}"/>
              </a:ext>
            </a:extLst>
          </p:cNvPr>
          <p:cNvSpPr/>
          <p:nvPr/>
        </p:nvSpPr>
        <p:spPr>
          <a:xfrm>
            <a:off x="4915974" y="2180506"/>
            <a:ext cx="223551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I can’t find </a:t>
            </a:r>
            <a:r>
              <a:rPr lang="en-GB" sz="2400" i="1" u="sng" dirty="0">
                <a:latin typeface="Calibri Light"/>
              </a:rPr>
              <a:t>mine</a:t>
            </a:r>
            <a:r>
              <a:rPr lang="en-GB" sz="2400" i="1" dirty="0">
                <a:latin typeface="Calibri Light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E926D3-880F-4BDC-9821-B735BB218D4E}"/>
              </a:ext>
            </a:extLst>
          </p:cNvPr>
          <p:cNvSpPr/>
          <p:nvPr/>
        </p:nvSpPr>
        <p:spPr>
          <a:xfrm>
            <a:off x="4638374" y="3949812"/>
            <a:ext cx="314541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Calibri Light"/>
              </a:rPr>
              <a:t>Fluffy chewed </a:t>
            </a:r>
            <a:r>
              <a:rPr lang="en-GB" sz="2400" i="1" u="sng" dirty="0">
                <a:latin typeface="Calibri Light"/>
              </a:rPr>
              <a:t>her</a:t>
            </a:r>
            <a:r>
              <a:rPr lang="en-GB" sz="2400" i="1" dirty="0">
                <a:latin typeface="Calibri Light"/>
              </a:rPr>
              <a:t> mask.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165DECC-C5EC-4E18-B554-4AE64DC244A3}"/>
              </a:ext>
            </a:extLst>
          </p:cNvPr>
          <p:cNvSpPr/>
          <p:nvPr/>
        </p:nvSpPr>
        <p:spPr>
          <a:xfrm>
            <a:off x="7430659" y="5533584"/>
            <a:ext cx="3145413" cy="748362"/>
          </a:xfrm>
          <a:prstGeom prst="wedgeRoundRectCallout">
            <a:avLst>
              <a:gd name="adj1" fmla="val -77724"/>
              <a:gd name="adj2" fmla="val -1063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Hint: look for the </a:t>
            </a:r>
            <a:r>
              <a:rPr lang="en-GB" b="1" dirty="0"/>
              <a:t>noun</a:t>
            </a:r>
            <a:r>
              <a:rPr lang="en-GB" dirty="0"/>
              <a:t> that the </a:t>
            </a:r>
            <a:r>
              <a:rPr lang="en-GB" dirty="0">
                <a:solidFill>
                  <a:srgbClr val="FF0000"/>
                </a:solidFill>
              </a:rPr>
              <a:t>determiner</a:t>
            </a:r>
            <a:r>
              <a:rPr lang="en-GB" dirty="0"/>
              <a:t> is specifying</a:t>
            </a:r>
            <a:r>
              <a:rPr lang="en-GB" sz="2400" dirty="0"/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B5971C-763D-D345-9B20-AD134C087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6377" y="5597592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72CFD5-9D05-4745-A428-D7FB91063C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986" y="55621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1055 0.043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31055 0.043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30469 -0.132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31497 -0.059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29401 -0.1324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30429 0.34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3542 0.3305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31615 0.0844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0" grpId="0"/>
      <p:bldP spid="10" grpId="1"/>
      <p:bldP spid="20" grpId="1"/>
      <p:bldP spid="20" grpId="2"/>
      <p:bldP spid="21" grpId="1"/>
      <p:bldP spid="21" grpId="2"/>
      <p:bldP spid="22" grpId="0"/>
      <p:bldP spid="22" grpId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11147</TotalTime>
  <Words>965</Words>
  <Application>Microsoft Office PowerPoint</Application>
  <PresentationFormat>Widescreen</PresentationFormat>
  <Paragraphs>160</Paragraphs>
  <Slides>10</Slides>
  <Notes>9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658</cp:revision>
  <cp:lastPrinted>2018-05-09T10:54:19Z</cp:lastPrinted>
  <dcterms:created xsi:type="dcterms:W3CDTF">2013-08-23T07:43:20Z</dcterms:created>
  <dcterms:modified xsi:type="dcterms:W3CDTF">2020-05-08T11:11:51Z</dcterms:modified>
</cp:coreProperties>
</file>