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73" r:id="rId13"/>
    <p:sldId id="274" r:id="rId14"/>
    <p:sldId id="277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33" autoAdjust="0"/>
    <p:restoredTop sz="86368" autoAdjust="0"/>
  </p:normalViewPr>
  <p:slideViewPr>
    <p:cSldViewPr>
      <p:cViewPr varScale="1">
        <p:scale>
          <a:sx n="73" d="100"/>
          <a:sy n="73" d="100"/>
        </p:scale>
        <p:origin x="-13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</a:t>
            </a: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5400" b="1">
          <a:solidFill>
            <a:srgbClr val="00B05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400" b="1">
          <a:solidFill>
            <a:srgbClr val="00B052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5400" b="1">
          <a:solidFill>
            <a:srgbClr val="00B052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5400" b="1">
          <a:solidFill>
            <a:srgbClr val="00B052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5400" b="1">
          <a:solidFill>
            <a:srgbClr val="00B05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 b="1">
          <a:solidFill>
            <a:srgbClr val="00B05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 b="1">
          <a:solidFill>
            <a:srgbClr val="00B05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 b="1">
          <a:solidFill>
            <a:srgbClr val="00B05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 b="1">
          <a:solidFill>
            <a:srgbClr val="00B052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087438" y="352425"/>
            <a:ext cx="6999287" cy="5089525"/>
          </a:xfrm>
          <a:prstGeom prst="roundRect">
            <a:avLst>
              <a:gd name="adj" fmla="val 9574"/>
            </a:avLst>
          </a:prstGeom>
          <a:solidFill>
            <a:srgbClr val="FFFF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GB"/>
          </a:p>
        </p:txBody>
      </p:sp>
      <p:pic>
        <p:nvPicPr>
          <p:cNvPr id="3075" name="Picture 3" descr="skell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7463" y="708025"/>
            <a:ext cx="1069975" cy="822325"/>
          </a:xfrm>
          <a:prstGeom prst="rect">
            <a:avLst/>
          </a:prstGeom>
          <a:noFill/>
        </p:spPr>
      </p:pic>
      <p:grpSp>
        <p:nvGrpSpPr>
          <p:cNvPr id="3077" name="Group 5"/>
          <p:cNvGrpSpPr>
            <a:grpSpLocks/>
          </p:cNvGrpSpPr>
          <p:nvPr/>
        </p:nvGrpSpPr>
        <p:grpSpPr bwMode="auto">
          <a:xfrm rot="-2121968">
            <a:off x="6577013" y="935038"/>
            <a:ext cx="1131887" cy="366712"/>
            <a:chOff x="5160" y="2218"/>
            <a:chExt cx="713" cy="231"/>
          </a:xfrm>
        </p:grpSpPr>
        <p:sp>
          <p:nvSpPr>
            <p:cNvPr id="3078" name="AutoShape 6"/>
            <p:cNvSpPr>
              <a:spLocks noChangeArrowheads="1"/>
            </p:cNvSpPr>
            <p:nvPr/>
          </p:nvSpPr>
          <p:spPr bwMode="auto">
            <a:xfrm>
              <a:off x="5160" y="2218"/>
              <a:ext cx="713" cy="231"/>
            </a:xfrm>
            <a:prstGeom prst="wave">
              <a:avLst>
                <a:gd name="adj1" fmla="val 13005"/>
                <a:gd name="adj2" fmla="val 69"/>
              </a:avLst>
            </a:prstGeom>
            <a:solidFill>
              <a:srgbClr val="00B052"/>
            </a:solidFill>
            <a:ln w="254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79" name="WordArt 7"/>
            <p:cNvSpPr>
              <a:spLocks noChangeArrowheads="1" noChangeShapeType="1" noTextEdit="1"/>
            </p:cNvSpPr>
            <p:nvPr/>
          </p:nvSpPr>
          <p:spPr bwMode="auto">
            <a:xfrm rot="214579">
              <a:off x="5274" y="2241"/>
              <a:ext cx="492" cy="163"/>
            </a:xfrm>
            <a:prstGeom prst="rect">
              <a:avLst/>
            </a:prstGeom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GB" kern="10">
                  <a:ln w="9525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latin typeface="Comic Sans MS"/>
                </a:rPr>
                <a:t>revised</a:t>
              </a:r>
            </a:p>
          </p:txBody>
        </p:sp>
      </p:grpSp>
      <p:pic>
        <p:nvPicPr>
          <p:cNvPr id="3081" name="Picture 9" descr="leftha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9738" y="1400175"/>
            <a:ext cx="152400" cy="130175"/>
          </a:xfrm>
          <a:prstGeom prst="rect">
            <a:avLst/>
          </a:prstGeom>
          <a:noFill/>
        </p:spPr>
      </p:pic>
      <p:pic>
        <p:nvPicPr>
          <p:cNvPr id="3082" name="Picture 10" descr="rightha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26313" y="744538"/>
            <a:ext cx="123825" cy="119062"/>
          </a:xfrm>
          <a:prstGeom prst="rect">
            <a:avLst/>
          </a:prstGeom>
          <a:noFill/>
        </p:spPr>
      </p:pic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0" y="5794375"/>
            <a:ext cx="9144000" cy="914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5400" b="1">
                <a:solidFill>
                  <a:srgbClr val="FFFFFF"/>
                </a:solidFill>
                <a:latin typeface="Comic Sans MS" pitchFamily="66" charset="0"/>
              </a:rPr>
              <a:t>Sue Palmer</a:t>
            </a:r>
          </a:p>
        </p:txBody>
      </p:sp>
      <p:grpSp>
        <p:nvGrpSpPr>
          <p:cNvPr id="3084" name="Group 12"/>
          <p:cNvGrpSpPr>
            <a:grpSpLocks/>
          </p:cNvGrpSpPr>
          <p:nvPr/>
        </p:nvGrpSpPr>
        <p:grpSpPr bwMode="auto">
          <a:xfrm>
            <a:off x="2392363" y="4391025"/>
            <a:ext cx="4391025" cy="841375"/>
            <a:chOff x="1114" y="2668"/>
            <a:chExt cx="3276" cy="628"/>
          </a:xfrm>
        </p:grpSpPr>
        <p:grpSp>
          <p:nvGrpSpPr>
            <p:cNvPr id="3085" name="Group 13"/>
            <p:cNvGrpSpPr>
              <a:grpSpLocks/>
            </p:cNvGrpSpPr>
            <p:nvPr/>
          </p:nvGrpSpPr>
          <p:grpSpPr bwMode="auto">
            <a:xfrm>
              <a:off x="1114" y="2668"/>
              <a:ext cx="864" cy="628"/>
              <a:chOff x="1114" y="2668"/>
              <a:chExt cx="864" cy="628"/>
            </a:xfrm>
          </p:grpSpPr>
          <p:sp>
            <p:nvSpPr>
              <p:cNvPr id="3086" name="Oval 14"/>
              <p:cNvSpPr>
                <a:spLocks noChangeArrowheads="1"/>
              </p:cNvSpPr>
              <p:nvPr/>
            </p:nvSpPr>
            <p:spPr bwMode="auto">
              <a:xfrm>
                <a:off x="1114" y="2668"/>
                <a:ext cx="628" cy="628"/>
              </a:xfrm>
              <a:prstGeom prst="ellips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3087" name="AutoShape 15"/>
              <p:cNvSpPr>
                <a:spLocks noChangeArrowheads="1"/>
              </p:cNvSpPr>
              <p:nvPr/>
            </p:nvSpPr>
            <p:spPr bwMode="auto">
              <a:xfrm>
                <a:off x="1742" y="2904"/>
                <a:ext cx="236" cy="156"/>
              </a:xfrm>
              <a:prstGeom prst="rightArrow">
                <a:avLst>
                  <a:gd name="adj1" fmla="val 32056"/>
                  <a:gd name="adj2" fmla="val 55771"/>
                </a:avLst>
              </a:prstGeom>
              <a:solidFill>
                <a:schemeClr val="tx1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/>
              </a:p>
            </p:txBody>
          </p:sp>
        </p:grpSp>
        <p:grpSp>
          <p:nvGrpSpPr>
            <p:cNvPr id="3088" name="Group 16"/>
            <p:cNvGrpSpPr>
              <a:grpSpLocks/>
            </p:cNvGrpSpPr>
            <p:nvPr/>
          </p:nvGrpSpPr>
          <p:grpSpPr bwMode="auto">
            <a:xfrm>
              <a:off x="1998" y="2668"/>
              <a:ext cx="864" cy="628"/>
              <a:chOff x="1978" y="2668"/>
              <a:chExt cx="864" cy="628"/>
            </a:xfrm>
          </p:grpSpPr>
          <p:sp>
            <p:nvSpPr>
              <p:cNvPr id="3089" name="Oval 17"/>
              <p:cNvSpPr>
                <a:spLocks noChangeArrowheads="1"/>
              </p:cNvSpPr>
              <p:nvPr/>
            </p:nvSpPr>
            <p:spPr bwMode="auto">
              <a:xfrm>
                <a:off x="1978" y="2668"/>
                <a:ext cx="628" cy="628"/>
              </a:xfrm>
              <a:prstGeom prst="ellips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3090" name="AutoShape 18"/>
              <p:cNvSpPr>
                <a:spLocks noChangeArrowheads="1"/>
              </p:cNvSpPr>
              <p:nvPr/>
            </p:nvSpPr>
            <p:spPr bwMode="auto">
              <a:xfrm>
                <a:off x="2606" y="2904"/>
                <a:ext cx="236" cy="156"/>
              </a:xfrm>
              <a:prstGeom prst="rightArrow">
                <a:avLst>
                  <a:gd name="adj1" fmla="val 32056"/>
                  <a:gd name="adj2" fmla="val 55771"/>
                </a:avLst>
              </a:prstGeom>
              <a:solidFill>
                <a:schemeClr val="tx1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/>
              </a:p>
            </p:txBody>
          </p:sp>
        </p:grpSp>
        <p:grpSp>
          <p:nvGrpSpPr>
            <p:cNvPr id="3091" name="Group 19"/>
            <p:cNvGrpSpPr>
              <a:grpSpLocks/>
            </p:cNvGrpSpPr>
            <p:nvPr/>
          </p:nvGrpSpPr>
          <p:grpSpPr bwMode="auto">
            <a:xfrm>
              <a:off x="2882" y="2668"/>
              <a:ext cx="864" cy="628"/>
              <a:chOff x="2842" y="2668"/>
              <a:chExt cx="864" cy="628"/>
            </a:xfrm>
          </p:grpSpPr>
          <p:sp>
            <p:nvSpPr>
              <p:cNvPr id="3092" name="Oval 20"/>
              <p:cNvSpPr>
                <a:spLocks noChangeArrowheads="1"/>
              </p:cNvSpPr>
              <p:nvPr/>
            </p:nvSpPr>
            <p:spPr bwMode="auto">
              <a:xfrm>
                <a:off x="2842" y="2668"/>
                <a:ext cx="628" cy="628"/>
              </a:xfrm>
              <a:prstGeom prst="ellips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3093" name="AutoShape 21"/>
              <p:cNvSpPr>
                <a:spLocks noChangeArrowheads="1"/>
              </p:cNvSpPr>
              <p:nvPr/>
            </p:nvSpPr>
            <p:spPr bwMode="auto">
              <a:xfrm>
                <a:off x="3470" y="2904"/>
                <a:ext cx="236" cy="156"/>
              </a:xfrm>
              <a:prstGeom prst="rightArrow">
                <a:avLst>
                  <a:gd name="adj1" fmla="val 32056"/>
                  <a:gd name="adj2" fmla="val 55771"/>
                </a:avLst>
              </a:prstGeom>
              <a:solidFill>
                <a:schemeClr val="tx1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GB"/>
              </a:p>
            </p:txBody>
          </p:sp>
        </p:grpSp>
        <p:sp>
          <p:nvSpPr>
            <p:cNvPr id="3094" name="Oval 22"/>
            <p:cNvSpPr>
              <a:spLocks noChangeArrowheads="1"/>
            </p:cNvSpPr>
            <p:nvPr/>
          </p:nvSpPr>
          <p:spPr bwMode="auto">
            <a:xfrm>
              <a:off x="3762" y="2668"/>
              <a:ext cx="628" cy="628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</p:grp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1331913" y="836613"/>
            <a:ext cx="6300787" cy="33829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7200" b="1">
                <a:latin typeface="Comic Sans MS" pitchFamily="66" charset="0"/>
              </a:rPr>
              <a:t>  The</a:t>
            </a:r>
          </a:p>
          <a:p>
            <a:pPr algn="ctr"/>
            <a:r>
              <a:rPr lang="en-GB" sz="7200" b="1">
                <a:solidFill>
                  <a:srgbClr val="00B052"/>
                </a:solidFill>
                <a:latin typeface="Comic Sans MS" pitchFamily="66" charset="0"/>
              </a:rPr>
              <a:t>instruction</a:t>
            </a:r>
          </a:p>
          <a:p>
            <a:r>
              <a:rPr lang="en-GB" sz="7200" b="1">
                <a:latin typeface="Comic Sans MS" pitchFamily="66" charset="0"/>
              </a:rPr>
              <a:t>       book</a:t>
            </a:r>
            <a:endParaRPr lang="en-GB"/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 rot="-946454">
            <a:off x="3708400" y="1412875"/>
            <a:ext cx="22923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600" b="1"/>
              <a:t>advanced</a:t>
            </a:r>
            <a:endParaRPr lang="en-GB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GB" sz="4800"/>
              <a:t>Alternative ‘skeleton’ </a:t>
            </a:r>
            <a:br>
              <a:rPr lang="en-GB" sz="4800"/>
            </a:br>
            <a:r>
              <a:rPr lang="en-GB" sz="4800"/>
              <a:t>note-taking frameworks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68313" y="2205038"/>
            <a:ext cx="4103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>
                <a:latin typeface="Comic Sans MS" pitchFamily="66" charset="0"/>
              </a:rPr>
              <a:t>*   comic strip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68313" y="3513138"/>
            <a:ext cx="4103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>
                <a:latin typeface="Comic Sans MS" pitchFamily="66" charset="0"/>
              </a:rPr>
              <a:t>*   time line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68313" y="4803775"/>
            <a:ext cx="4103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>
                <a:latin typeface="Comic Sans MS" pitchFamily="66" charset="0"/>
              </a:rPr>
              <a:t>*   list</a:t>
            </a:r>
          </a:p>
        </p:txBody>
      </p:sp>
      <p:pic>
        <p:nvPicPr>
          <p:cNvPr id="12304" name="Picture 16" descr="time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213100"/>
            <a:ext cx="4103688" cy="1200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  <p:bldP spid="12292" grpId="0"/>
      <p:bldP spid="1229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835150" y="1989138"/>
            <a:ext cx="5473700" cy="2559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5400" b="1">
                <a:solidFill>
                  <a:srgbClr val="00B052"/>
                </a:solidFill>
                <a:latin typeface="Comic Sans MS" pitchFamily="66" charset="0"/>
              </a:rPr>
              <a:t>Example of </a:t>
            </a:r>
          </a:p>
          <a:p>
            <a:pPr algn="ctr"/>
            <a:r>
              <a:rPr lang="en-GB" sz="5400" b="1">
                <a:solidFill>
                  <a:srgbClr val="00B052"/>
                </a:solidFill>
                <a:latin typeface="Comic Sans MS" pitchFamily="66" charset="0"/>
              </a:rPr>
              <a:t>‘skeletons’ </a:t>
            </a:r>
          </a:p>
          <a:p>
            <a:pPr algn="ctr"/>
            <a:r>
              <a:rPr lang="en-GB" sz="5400" b="1">
                <a:solidFill>
                  <a:srgbClr val="00B052"/>
                </a:solidFill>
                <a:latin typeface="Comic Sans MS" pitchFamily="66" charset="0"/>
              </a:rPr>
              <a:t>in use</a:t>
            </a:r>
            <a:endParaRPr lang="en-US" sz="5400" b="1">
              <a:solidFill>
                <a:srgbClr val="00B052"/>
              </a:solidFill>
              <a:latin typeface="Comic Sans MS" pitchFamily="66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990600" y="5257800"/>
            <a:ext cx="6858000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Taken from ‘How to teach Writing Across the Curriculum’ by Sue Palmer, with many thanks to David Fulton Publishers </a:t>
            </a:r>
            <a:endParaRPr lang="en-GB" sz="200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50825" y="533400"/>
            <a:ext cx="8588375" cy="6081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400" b="1">
                <a:latin typeface="Comic Sans MS" pitchFamily="66" charset="0"/>
              </a:rPr>
              <a:t>You will need:</a:t>
            </a:r>
            <a:r>
              <a:rPr lang="en-US" sz="1400">
                <a:latin typeface="Comic Sans MS" pitchFamily="66" charset="0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r>
              <a:rPr lang="en-US" sz="1400">
                <a:latin typeface="Comic Sans MS" pitchFamily="66" charset="0"/>
              </a:rPr>
              <a:t>half a cup of flour</a:t>
            </a:r>
          </a:p>
          <a:p>
            <a:pPr marL="457200" indent="-457200">
              <a:lnSpc>
                <a:spcPct val="85000"/>
              </a:lnSpc>
              <a:spcBef>
                <a:spcPct val="50000"/>
              </a:spcBef>
            </a:pPr>
            <a:r>
              <a:rPr lang="en-US" sz="1400">
                <a:latin typeface="Comic Sans MS" pitchFamily="66" charset="0"/>
              </a:rPr>
              <a:t>half a cup of water</a:t>
            </a:r>
          </a:p>
          <a:p>
            <a:pPr marL="457200" indent="-457200">
              <a:lnSpc>
                <a:spcPct val="85000"/>
              </a:lnSpc>
              <a:spcBef>
                <a:spcPct val="50000"/>
              </a:spcBef>
            </a:pPr>
            <a:r>
              <a:rPr lang="en-US" sz="1400">
                <a:latin typeface="Comic Sans MS" pitchFamily="66" charset="0"/>
              </a:rPr>
              <a:t>a tablespoon of salt</a:t>
            </a:r>
          </a:p>
          <a:p>
            <a:pPr marL="457200" indent="-457200">
              <a:lnSpc>
                <a:spcPct val="85000"/>
              </a:lnSpc>
              <a:spcBef>
                <a:spcPct val="50000"/>
              </a:spcBef>
            </a:pPr>
            <a:r>
              <a:rPr lang="en-US" sz="1400">
                <a:latin typeface="Comic Sans MS" pitchFamily="66" charset="0"/>
              </a:rPr>
              <a:t>a container for mixing paste</a:t>
            </a:r>
          </a:p>
          <a:p>
            <a:pPr marL="457200" indent="-457200">
              <a:lnSpc>
                <a:spcPct val="85000"/>
              </a:lnSpc>
              <a:spcBef>
                <a:spcPct val="50000"/>
              </a:spcBef>
            </a:pPr>
            <a:r>
              <a:rPr lang="en-US" sz="1400">
                <a:latin typeface="Comic Sans MS" pitchFamily="66" charset="0"/>
              </a:rPr>
              <a:t>newspaper, torn into thin strips</a:t>
            </a:r>
          </a:p>
          <a:p>
            <a:pPr marL="457200" indent="-457200">
              <a:lnSpc>
                <a:spcPct val="85000"/>
              </a:lnSpc>
              <a:spcBef>
                <a:spcPct val="50000"/>
              </a:spcBef>
            </a:pPr>
            <a:r>
              <a:rPr lang="en-US" sz="1400">
                <a:latin typeface="Comic Sans MS" pitchFamily="66" charset="0"/>
              </a:rPr>
              <a:t>a balloon, blown up and knotted</a:t>
            </a:r>
          </a:p>
          <a:p>
            <a:pPr marL="457200" indent="-457200">
              <a:lnSpc>
                <a:spcPct val="85000"/>
              </a:lnSpc>
              <a:spcBef>
                <a:spcPct val="50000"/>
              </a:spcBef>
            </a:pPr>
            <a:r>
              <a:rPr lang="en-US" sz="1400">
                <a:latin typeface="Comic Sans MS" pitchFamily="66" charset="0"/>
              </a:rPr>
              <a:t>a strip of card (about 30cm by 4cm)</a:t>
            </a:r>
          </a:p>
          <a:p>
            <a:pPr marL="457200" indent="-457200">
              <a:lnSpc>
                <a:spcPct val="85000"/>
              </a:lnSpc>
              <a:spcBef>
                <a:spcPct val="50000"/>
              </a:spcBef>
            </a:pPr>
            <a:r>
              <a:rPr lang="en-US" sz="1400">
                <a:latin typeface="Comic Sans MS" pitchFamily="66" charset="0"/>
              </a:rPr>
              <a:t>sticky tape and scissors</a:t>
            </a:r>
          </a:p>
          <a:p>
            <a:pPr marL="457200" indent="-457200">
              <a:lnSpc>
                <a:spcPct val="85000"/>
              </a:lnSpc>
              <a:spcBef>
                <a:spcPct val="50000"/>
              </a:spcBef>
            </a:pPr>
            <a:r>
              <a:rPr lang="en-US" sz="1400">
                <a:latin typeface="Comic Sans MS" pitchFamily="66" charset="0"/>
              </a:rPr>
              <a:t>paint and brushes</a:t>
            </a:r>
          </a:p>
          <a:p>
            <a:pPr marL="457200" indent="-457200">
              <a:lnSpc>
                <a:spcPct val="85000"/>
              </a:lnSpc>
              <a:spcBef>
                <a:spcPct val="50000"/>
              </a:spcBef>
            </a:pPr>
            <a:r>
              <a:rPr lang="en-US" sz="1400">
                <a:latin typeface="Comic Sans MS" pitchFamily="66" charset="0"/>
              </a:rPr>
              <a:t>varnish and brush</a:t>
            </a:r>
          </a:p>
          <a:p>
            <a:pPr marL="457200" indent="-457200"/>
            <a:endParaRPr lang="en-US" sz="1400"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400">
                <a:latin typeface="Comic Sans MS" pitchFamily="66" charset="0"/>
              </a:rPr>
              <a:t>First make the paste. Put the flour and salt into a container and gradually mix in the water until it is thick and creamy.</a:t>
            </a:r>
          </a:p>
          <a:p>
            <a:pPr marL="457200" indent="-457200">
              <a:spcBef>
                <a:spcPct val="50000"/>
              </a:spcBef>
              <a:buFontTx/>
              <a:buAutoNum type="arabicPeriod" startAt="2"/>
            </a:pPr>
            <a:r>
              <a:rPr lang="en-US" sz="1400">
                <a:latin typeface="Comic Sans MS" pitchFamily="66" charset="0"/>
              </a:rPr>
              <a:t>Dip the strips of newspaper into the paste and smooth them down on to the unknotted end of the balloon. Cover enough of the balloon to make a bowl shape. Use three or four layers of paper strips. Leave to dry.</a:t>
            </a:r>
          </a:p>
          <a:p>
            <a:pPr marL="457200" indent="-457200">
              <a:spcBef>
                <a:spcPct val="50000"/>
              </a:spcBef>
              <a:buFontTx/>
              <a:buAutoNum type="arabicPeriod" startAt="2"/>
            </a:pPr>
            <a:r>
              <a:rPr lang="en-US" sz="1400">
                <a:latin typeface="Comic Sans MS" pitchFamily="66" charset="0"/>
              </a:rPr>
              <a:t>Make a base for the bowl by taping the card into a circle shape, and taping it on to the balloon. Cover with a few more paper strips to hold it in place.</a:t>
            </a:r>
          </a:p>
          <a:p>
            <a:pPr marL="457200" indent="-457200">
              <a:spcBef>
                <a:spcPct val="50000"/>
              </a:spcBef>
              <a:buFontTx/>
              <a:buAutoNum type="arabicPeriod" startAt="2"/>
            </a:pPr>
            <a:r>
              <a:rPr lang="en-US" sz="1400">
                <a:latin typeface="Comic Sans MS" pitchFamily="66" charset="0"/>
              </a:rPr>
              <a:t>Pop the balloon and remove its plastic skin. Ask a grown-up to help you trim the bowl, and smooth more paste strips over the edge to finish it off. Leave to dry.</a:t>
            </a:r>
          </a:p>
          <a:p>
            <a:pPr marL="457200" indent="-457200">
              <a:spcBef>
                <a:spcPct val="50000"/>
              </a:spcBef>
              <a:buFontTx/>
              <a:buAutoNum type="arabicPeriod" startAt="2"/>
            </a:pPr>
            <a:r>
              <a:rPr lang="en-US" sz="1400">
                <a:latin typeface="Comic Sans MS" pitchFamily="66" charset="0"/>
              </a:rPr>
              <a:t>Paint the bowl in bright colours. When dry , brush on a final coat of varnish.	</a:t>
            </a:r>
            <a:endParaRPr lang="en-GB" sz="1400">
              <a:latin typeface="Comic Sans MS" pitchFamily="66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112963" y="188913"/>
            <a:ext cx="491807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How to make a papier mâché bowl</a:t>
            </a:r>
            <a:endParaRPr lang="en-GB" sz="2400">
              <a:latin typeface="Comic Sans MS" pitchFamily="66" charset="0"/>
            </a:endParaRPr>
          </a:p>
        </p:txBody>
      </p:sp>
      <p:grpSp>
        <p:nvGrpSpPr>
          <p:cNvPr id="19465" name="Group 9"/>
          <p:cNvGrpSpPr>
            <a:grpSpLocks/>
          </p:cNvGrpSpPr>
          <p:nvPr/>
        </p:nvGrpSpPr>
        <p:grpSpPr bwMode="auto">
          <a:xfrm>
            <a:off x="3708400" y="1341438"/>
            <a:ext cx="2362200" cy="1371600"/>
            <a:chOff x="158" y="845"/>
            <a:chExt cx="1488" cy="864"/>
          </a:xfrm>
        </p:grpSpPr>
        <p:sp>
          <p:nvSpPr>
            <p:cNvPr id="19460" name="Oval 4"/>
            <p:cNvSpPr>
              <a:spLocks noChangeArrowheads="1"/>
            </p:cNvSpPr>
            <p:nvPr/>
          </p:nvSpPr>
          <p:spPr bwMode="auto">
            <a:xfrm>
              <a:off x="158" y="845"/>
              <a:ext cx="1488" cy="864"/>
            </a:xfrm>
            <a:prstGeom prst="ellipse">
              <a:avLst/>
            </a:prstGeom>
            <a:solidFill>
              <a:srgbClr val="00B052">
                <a:alpha val="11000"/>
              </a:srgbClr>
            </a:solidFill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19461" name="Text Box 5"/>
            <p:cNvSpPr txBox="1">
              <a:spLocks noChangeArrowheads="1"/>
            </p:cNvSpPr>
            <p:nvPr/>
          </p:nvSpPr>
          <p:spPr bwMode="auto">
            <a:xfrm>
              <a:off x="240" y="960"/>
              <a:ext cx="1248" cy="6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>
                  <a:latin typeface="Comic Sans MS" pitchFamily="66" charset="0"/>
                </a:rPr>
                <a:t>Papier mâché is the French for ‘chewed paper’!  It is a mixture of paper and paste that hardens when dry.</a:t>
              </a:r>
              <a:endParaRPr lang="en-GB" sz="1200">
                <a:latin typeface="Comic Sans MS" pitchFamily="66" charset="0"/>
              </a:endParaRPr>
            </a:p>
          </p:txBody>
        </p:sp>
      </p:grpSp>
      <p:pic>
        <p:nvPicPr>
          <p:cNvPr id="19463" name="Picture 7" descr=" bow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1412875"/>
            <a:ext cx="2136775" cy="136842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9466" name="AutoShape 10">
            <a:hlinkClick r:id="" action="ppaction://noaction" tooltip="Skeleton"/>
          </p:cNvPr>
          <p:cNvSpPr>
            <a:spLocks noChangeArrowheads="1"/>
          </p:cNvSpPr>
          <p:nvPr/>
        </p:nvSpPr>
        <p:spPr bwMode="auto">
          <a:xfrm>
            <a:off x="8243888" y="6497638"/>
            <a:ext cx="900112" cy="360362"/>
          </a:xfrm>
          <a:prstGeom prst="bevel">
            <a:avLst>
              <a:gd name="adj" fmla="val 12500"/>
            </a:avLst>
          </a:prstGeom>
          <a:solidFill>
            <a:schemeClr val="bg2">
              <a:alpha val="24001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467" name="Text Box 11">
            <a:hlinkClick r:id="rId3" action="ppaction://hlinksldjump" tooltip="Skeleton"/>
          </p:cNvPr>
          <p:cNvSpPr txBox="1">
            <a:spLocks noChangeArrowheads="1"/>
          </p:cNvSpPr>
          <p:nvPr/>
        </p:nvSpPr>
        <p:spPr bwMode="auto">
          <a:xfrm>
            <a:off x="8328025" y="6556375"/>
            <a:ext cx="71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000" b="1">
                <a:solidFill>
                  <a:schemeClr val="bg2"/>
                </a:solidFill>
                <a:latin typeface="Comic Sans MS" pitchFamily="66" charset="0"/>
              </a:rPr>
              <a:t>Skeleton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6019800" y="838200"/>
            <a:ext cx="2963863" cy="1676400"/>
            <a:chOff x="2832" y="1872"/>
            <a:chExt cx="1207" cy="816"/>
          </a:xfrm>
        </p:grpSpPr>
        <p:sp>
          <p:nvSpPr>
            <p:cNvPr id="20483" name="Line 3"/>
            <p:cNvSpPr>
              <a:spLocks noChangeShapeType="1"/>
            </p:cNvSpPr>
            <p:nvPr/>
          </p:nvSpPr>
          <p:spPr bwMode="auto">
            <a:xfrm>
              <a:off x="3591" y="2249"/>
              <a:ext cx="44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0484" name="Oval 4"/>
            <p:cNvSpPr>
              <a:spLocks noChangeArrowheads="1"/>
            </p:cNvSpPr>
            <p:nvPr/>
          </p:nvSpPr>
          <p:spPr bwMode="auto">
            <a:xfrm>
              <a:off x="2832" y="1872"/>
              <a:ext cx="759" cy="816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0487" name="Group 7"/>
          <p:cNvGrpSpPr>
            <a:grpSpLocks/>
          </p:cNvGrpSpPr>
          <p:nvPr/>
        </p:nvGrpSpPr>
        <p:grpSpPr bwMode="auto">
          <a:xfrm>
            <a:off x="3200400" y="838200"/>
            <a:ext cx="2963863" cy="1676400"/>
            <a:chOff x="2832" y="1872"/>
            <a:chExt cx="1207" cy="816"/>
          </a:xfrm>
        </p:grpSpPr>
        <p:sp>
          <p:nvSpPr>
            <p:cNvPr id="20488" name="Line 8"/>
            <p:cNvSpPr>
              <a:spLocks noChangeShapeType="1"/>
            </p:cNvSpPr>
            <p:nvPr/>
          </p:nvSpPr>
          <p:spPr bwMode="auto">
            <a:xfrm>
              <a:off x="3591" y="2249"/>
              <a:ext cx="44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0489" name="Oval 9"/>
            <p:cNvSpPr>
              <a:spLocks noChangeArrowheads="1"/>
            </p:cNvSpPr>
            <p:nvPr/>
          </p:nvSpPr>
          <p:spPr bwMode="auto">
            <a:xfrm>
              <a:off x="2832" y="1872"/>
              <a:ext cx="759" cy="816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0490" name="Group 10"/>
          <p:cNvGrpSpPr>
            <a:grpSpLocks/>
          </p:cNvGrpSpPr>
          <p:nvPr/>
        </p:nvGrpSpPr>
        <p:grpSpPr bwMode="auto">
          <a:xfrm>
            <a:off x="381000" y="914400"/>
            <a:ext cx="2963863" cy="1676400"/>
            <a:chOff x="2832" y="1872"/>
            <a:chExt cx="1207" cy="816"/>
          </a:xfrm>
        </p:grpSpPr>
        <p:sp>
          <p:nvSpPr>
            <p:cNvPr id="20491" name="Line 11"/>
            <p:cNvSpPr>
              <a:spLocks noChangeShapeType="1"/>
            </p:cNvSpPr>
            <p:nvPr/>
          </p:nvSpPr>
          <p:spPr bwMode="auto">
            <a:xfrm>
              <a:off x="3591" y="2249"/>
              <a:ext cx="44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0492" name="Oval 12"/>
            <p:cNvSpPr>
              <a:spLocks noChangeArrowheads="1"/>
            </p:cNvSpPr>
            <p:nvPr/>
          </p:nvSpPr>
          <p:spPr bwMode="auto">
            <a:xfrm>
              <a:off x="2832" y="1872"/>
              <a:ext cx="759" cy="816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0493" name="Group 13"/>
          <p:cNvGrpSpPr>
            <a:grpSpLocks/>
          </p:cNvGrpSpPr>
          <p:nvPr/>
        </p:nvGrpSpPr>
        <p:grpSpPr bwMode="auto">
          <a:xfrm>
            <a:off x="3236913" y="4292600"/>
            <a:ext cx="2963862" cy="1676400"/>
            <a:chOff x="2832" y="1872"/>
            <a:chExt cx="1207" cy="816"/>
          </a:xfrm>
        </p:grpSpPr>
        <p:sp>
          <p:nvSpPr>
            <p:cNvPr id="20494" name="Line 14"/>
            <p:cNvSpPr>
              <a:spLocks noChangeShapeType="1"/>
            </p:cNvSpPr>
            <p:nvPr/>
          </p:nvSpPr>
          <p:spPr bwMode="auto">
            <a:xfrm>
              <a:off x="3591" y="2249"/>
              <a:ext cx="44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0495" name="Oval 15"/>
            <p:cNvSpPr>
              <a:spLocks noChangeArrowheads="1"/>
            </p:cNvSpPr>
            <p:nvPr/>
          </p:nvSpPr>
          <p:spPr bwMode="auto">
            <a:xfrm>
              <a:off x="2832" y="1872"/>
              <a:ext cx="759" cy="816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0496" name="Group 16"/>
          <p:cNvGrpSpPr>
            <a:grpSpLocks/>
          </p:cNvGrpSpPr>
          <p:nvPr/>
        </p:nvGrpSpPr>
        <p:grpSpPr bwMode="auto">
          <a:xfrm>
            <a:off x="417513" y="4292600"/>
            <a:ext cx="2963862" cy="1676400"/>
            <a:chOff x="2832" y="1872"/>
            <a:chExt cx="1207" cy="816"/>
          </a:xfrm>
        </p:grpSpPr>
        <p:sp>
          <p:nvSpPr>
            <p:cNvPr id="20497" name="Line 17"/>
            <p:cNvSpPr>
              <a:spLocks noChangeShapeType="1"/>
            </p:cNvSpPr>
            <p:nvPr/>
          </p:nvSpPr>
          <p:spPr bwMode="auto">
            <a:xfrm>
              <a:off x="3591" y="2249"/>
              <a:ext cx="44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0498" name="Oval 18"/>
            <p:cNvSpPr>
              <a:spLocks noChangeArrowheads="1"/>
            </p:cNvSpPr>
            <p:nvPr/>
          </p:nvSpPr>
          <p:spPr bwMode="auto">
            <a:xfrm>
              <a:off x="2832" y="1872"/>
              <a:ext cx="759" cy="816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685800" y="1143000"/>
            <a:ext cx="1219200" cy="1158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1.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Make paste</a:t>
            </a:r>
            <a:endParaRPr lang="en-GB" sz="2000">
              <a:latin typeface="Comic Sans MS" pitchFamily="66" charset="0"/>
            </a:endParaRP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3429000" y="1066800"/>
            <a:ext cx="1447800" cy="1158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2.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Paper the balloon</a:t>
            </a:r>
            <a:endParaRPr lang="en-GB" sz="2000">
              <a:latin typeface="Comic Sans MS" pitchFamily="66" charset="0"/>
            </a:endParaRP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6324600" y="1066800"/>
            <a:ext cx="1219200" cy="1158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3.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Make base</a:t>
            </a:r>
            <a:endParaRPr lang="en-GB" sz="2000">
              <a:latin typeface="Comic Sans MS" pitchFamily="66" charset="0"/>
            </a:endParaRP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569913" y="4445000"/>
            <a:ext cx="1524000" cy="1158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4.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Pop balloon Trim bowl</a:t>
            </a:r>
            <a:endParaRPr lang="en-GB" sz="2000">
              <a:latin typeface="Comic Sans MS" pitchFamily="66" charset="0"/>
            </a:endParaRP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3541713" y="4368800"/>
            <a:ext cx="1219200" cy="146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5.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Paint and varnish</a:t>
            </a:r>
            <a:endParaRPr lang="en-GB" sz="2000">
              <a:latin typeface="Comic Sans MS" pitchFamily="66" charset="0"/>
            </a:endParaRPr>
          </a:p>
        </p:txBody>
      </p:sp>
      <p:grpSp>
        <p:nvGrpSpPr>
          <p:cNvPr id="20527" name="Group 47"/>
          <p:cNvGrpSpPr>
            <a:grpSpLocks/>
          </p:cNvGrpSpPr>
          <p:nvPr/>
        </p:nvGrpSpPr>
        <p:grpSpPr bwMode="auto">
          <a:xfrm>
            <a:off x="6056313" y="4216400"/>
            <a:ext cx="1828800" cy="1676400"/>
            <a:chOff x="3815" y="2656"/>
            <a:chExt cx="1152" cy="1056"/>
          </a:xfrm>
        </p:grpSpPr>
        <p:sp>
          <p:nvSpPr>
            <p:cNvPr id="20499" name="Oval 19"/>
            <p:cNvSpPr>
              <a:spLocks noChangeArrowheads="1"/>
            </p:cNvSpPr>
            <p:nvPr/>
          </p:nvSpPr>
          <p:spPr bwMode="auto">
            <a:xfrm>
              <a:off x="3815" y="2656"/>
              <a:ext cx="1152" cy="1056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05" name="Text Box 25"/>
            <p:cNvSpPr txBox="1">
              <a:spLocks noChangeArrowheads="1"/>
            </p:cNvSpPr>
            <p:nvPr/>
          </p:nvSpPr>
          <p:spPr bwMode="auto">
            <a:xfrm>
              <a:off x="4014" y="2976"/>
              <a:ext cx="768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Comic Sans MS" pitchFamily="66" charset="0"/>
                </a:rPr>
                <a:t>Finished bowl</a:t>
              </a:r>
              <a:endParaRPr lang="en-GB" sz="2000">
                <a:latin typeface="Comic Sans MS" pitchFamily="66" charset="0"/>
              </a:endParaRPr>
            </a:p>
          </p:txBody>
        </p:sp>
      </p:grpSp>
      <p:grpSp>
        <p:nvGrpSpPr>
          <p:cNvPr id="20522" name="Group 42"/>
          <p:cNvGrpSpPr>
            <a:grpSpLocks/>
          </p:cNvGrpSpPr>
          <p:nvPr/>
        </p:nvGrpSpPr>
        <p:grpSpPr bwMode="auto">
          <a:xfrm>
            <a:off x="539750" y="2674938"/>
            <a:ext cx="1535113" cy="814387"/>
            <a:chOff x="340" y="1685"/>
            <a:chExt cx="967" cy="513"/>
          </a:xfrm>
        </p:grpSpPr>
        <p:sp>
          <p:nvSpPr>
            <p:cNvPr id="20508" name="Text Box 28"/>
            <p:cNvSpPr txBox="1">
              <a:spLocks noChangeArrowheads="1"/>
            </p:cNvSpPr>
            <p:nvPr/>
          </p:nvSpPr>
          <p:spPr bwMode="auto">
            <a:xfrm>
              <a:off x="340" y="1872"/>
              <a:ext cx="967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Comic Sans MS" pitchFamily="66" charset="0"/>
                </a:rPr>
                <a:t>flour and salt and water</a:t>
              </a:r>
              <a:endParaRPr lang="en-GB" sz="1400">
                <a:latin typeface="Comic Sans MS" pitchFamily="66" charset="0"/>
              </a:endParaRPr>
            </a:p>
          </p:txBody>
        </p:sp>
        <p:sp>
          <p:nvSpPr>
            <p:cNvPr id="20512" name="Line 32"/>
            <p:cNvSpPr>
              <a:spLocks noChangeShapeType="1"/>
            </p:cNvSpPr>
            <p:nvPr/>
          </p:nvSpPr>
          <p:spPr bwMode="auto">
            <a:xfrm rot="19800000" flipV="1">
              <a:off x="779" y="1685"/>
              <a:ext cx="104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grpSp>
        <p:nvGrpSpPr>
          <p:cNvPr id="20523" name="Group 43"/>
          <p:cNvGrpSpPr>
            <a:grpSpLocks/>
          </p:cNvGrpSpPr>
          <p:nvPr/>
        </p:nvGrpSpPr>
        <p:grpSpPr bwMode="auto">
          <a:xfrm>
            <a:off x="3492500" y="2636838"/>
            <a:ext cx="1320800" cy="792162"/>
            <a:chOff x="2200" y="1661"/>
            <a:chExt cx="832" cy="499"/>
          </a:xfrm>
        </p:grpSpPr>
        <p:sp>
          <p:nvSpPr>
            <p:cNvPr id="20509" name="Text Box 29"/>
            <p:cNvSpPr txBox="1">
              <a:spLocks noChangeArrowheads="1"/>
            </p:cNvSpPr>
            <p:nvPr/>
          </p:nvSpPr>
          <p:spPr bwMode="auto">
            <a:xfrm>
              <a:off x="2200" y="1834"/>
              <a:ext cx="832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Comic Sans MS" pitchFamily="66" charset="0"/>
                </a:rPr>
                <a:t>3-4 layers of paper strips</a:t>
              </a:r>
              <a:endParaRPr lang="en-GB" sz="1400">
                <a:latin typeface="Comic Sans MS" pitchFamily="66" charset="0"/>
              </a:endParaRPr>
            </a:p>
          </p:txBody>
        </p:sp>
        <p:sp>
          <p:nvSpPr>
            <p:cNvPr id="20518" name="Line 38"/>
            <p:cNvSpPr>
              <a:spLocks noChangeShapeType="1"/>
            </p:cNvSpPr>
            <p:nvPr/>
          </p:nvSpPr>
          <p:spPr bwMode="auto">
            <a:xfrm rot="19800000" flipV="1">
              <a:off x="2562" y="1661"/>
              <a:ext cx="104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grpSp>
        <p:nvGrpSpPr>
          <p:cNvPr id="20525" name="Group 45"/>
          <p:cNvGrpSpPr>
            <a:grpSpLocks/>
          </p:cNvGrpSpPr>
          <p:nvPr/>
        </p:nvGrpSpPr>
        <p:grpSpPr bwMode="auto">
          <a:xfrm>
            <a:off x="6408738" y="2636838"/>
            <a:ext cx="1258887" cy="792162"/>
            <a:chOff x="4037" y="1661"/>
            <a:chExt cx="793" cy="499"/>
          </a:xfrm>
        </p:grpSpPr>
        <p:sp>
          <p:nvSpPr>
            <p:cNvPr id="20507" name="Text Box 27"/>
            <p:cNvSpPr txBox="1">
              <a:spLocks noChangeArrowheads="1"/>
            </p:cNvSpPr>
            <p:nvPr/>
          </p:nvSpPr>
          <p:spPr bwMode="auto">
            <a:xfrm>
              <a:off x="4037" y="1834"/>
              <a:ext cx="793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Comic Sans MS" pitchFamily="66" charset="0"/>
                </a:rPr>
                <a:t>tape and paper strips</a:t>
              </a:r>
              <a:endParaRPr lang="en-GB" sz="1400">
                <a:latin typeface="Comic Sans MS" pitchFamily="66" charset="0"/>
              </a:endParaRPr>
            </a:p>
          </p:txBody>
        </p:sp>
        <p:sp>
          <p:nvSpPr>
            <p:cNvPr id="20519" name="Line 39"/>
            <p:cNvSpPr>
              <a:spLocks noChangeShapeType="1"/>
            </p:cNvSpPr>
            <p:nvPr/>
          </p:nvSpPr>
          <p:spPr bwMode="auto">
            <a:xfrm rot="19800000" flipV="1">
              <a:off x="4377" y="1661"/>
              <a:ext cx="104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grpSp>
        <p:nvGrpSpPr>
          <p:cNvPr id="20524" name="Group 44"/>
          <p:cNvGrpSpPr>
            <a:grpSpLocks/>
          </p:cNvGrpSpPr>
          <p:nvPr/>
        </p:nvGrpSpPr>
        <p:grpSpPr bwMode="auto">
          <a:xfrm>
            <a:off x="6443663" y="244475"/>
            <a:ext cx="1079500" cy="525463"/>
            <a:chOff x="4059" y="154"/>
            <a:chExt cx="680" cy="331"/>
          </a:xfrm>
        </p:grpSpPr>
        <p:sp>
          <p:nvSpPr>
            <p:cNvPr id="20486" name="Text Box 6"/>
            <p:cNvSpPr txBox="1">
              <a:spLocks noChangeArrowheads="1"/>
            </p:cNvSpPr>
            <p:nvPr/>
          </p:nvSpPr>
          <p:spPr bwMode="auto">
            <a:xfrm>
              <a:off x="4059" y="154"/>
              <a:ext cx="680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Comic Sans MS" pitchFamily="66" charset="0"/>
                </a:rPr>
                <a:t>card circle</a:t>
              </a:r>
              <a:r>
                <a:rPr lang="en-US" sz="1200">
                  <a:latin typeface="Comic Sans MS" pitchFamily="66" charset="0"/>
                </a:rPr>
                <a:t> </a:t>
              </a:r>
              <a:endParaRPr lang="en-GB" sz="1200">
                <a:latin typeface="Comic Sans MS" pitchFamily="66" charset="0"/>
              </a:endParaRPr>
            </a:p>
          </p:txBody>
        </p:sp>
        <p:sp>
          <p:nvSpPr>
            <p:cNvPr id="20520" name="Line 40"/>
            <p:cNvSpPr>
              <a:spLocks noChangeShapeType="1"/>
            </p:cNvSpPr>
            <p:nvPr/>
          </p:nvSpPr>
          <p:spPr bwMode="auto">
            <a:xfrm rot="1800000">
              <a:off x="4360" y="349"/>
              <a:ext cx="78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grpSp>
        <p:nvGrpSpPr>
          <p:cNvPr id="20526" name="Group 46"/>
          <p:cNvGrpSpPr>
            <a:grpSpLocks/>
          </p:cNvGrpSpPr>
          <p:nvPr/>
        </p:nvGrpSpPr>
        <p:grpSpPr bwMode="auto">
          <a:xfrm>
            <a:off x="558800" y="6092825"/>
            <a:ext cx="1420813" cy="593725"/>
            <a:chOff x="352" y="3838"/>
            <a:chExt cx="895" cy="374"/>
          </a:xfrm>
        </p:grpSpPr>
        <p:sp>
          <p:nvSpPr>
            <p:cNvPr id="20506" name="Text Box 26"/>
            <p:cNvSpPr txBox="1">
              <a:spLocks noChangeArrowheads="1"/>
            </p:cNvSpPr>
            <p:nvPr/>
          </p:nvSpPr>
          <p:spPr bwMode="auto">
            <a:xfrm>
              <a:off x="352" y="4020"/>
              <a:ext cx="895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Comic Sans MS" pitchFamily="66" charset="0"/>
                </a:rPr>
                <a:t>Adult help</a:t>
              </a:r>
              <a:endParaRPr lang="en-GB" sz="1400">
                <a:latin typeface="Comic Sans MS" pitchFamily="66" charset="0"/>
              </a:endParaRPr>
            </a:p>
          </p:txBody>
        </p:sp>
        <p:sp>
          <p:nvSpPr>
            <p:cNvPr id="20521" name="Line 41"/>
            <p:cNvSpPr>
              <a:spLocks noChangeShapeType="1"/>
            </p:cNvSpPr>
            <p:nvPr/>
          </p:nvSpPr>
          <p:spPr bwMode="auto">
            <a:xfrm rot="19800000" flipV="1">
              <a:off x="748" y="3838"/>
              <a:ext cx="104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sp>
        <p:nvSpPr>
          <p:cNvPr id="20528" name="AutoShape 48">
            <a:hlinkClick r:id="" action="ppaction://noaction" tooltip="Skeleton"/>
          </p:cNvPr>
          <p:cNvSpPr>
            <a:spLocks noChangeArrowheads="1"/>
          </p:cNvSpPr>
          <p:nvPr/>
        </p:nvSpPr>
        <p:spPr bwMode="auto">
          <a:xfrm>
            <a:off x="8243888" y="6497638"/>
            <a:ext cx="900112" cy="360362"/>
          </a:xfrm>
          <a:prstGeom prst="bevel">
            <a:avLst>
              <a:gd name="adj" fmla="val 12500"/>
            </a:avLst>
          </a:prstGeom>
          <a:solidFill>
            <a:schemeClr val="bg2">
              <a:alpha val="24001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29" name="Text Box 49">
            <a:hlinkClick r:id="rId2" action="ppaction://hlinksldjump" tooltip="Text"/>
          </p:cNvPr>
          <p:cNvSpPr txBox="1">
            <a:spLocks noChangeArrowheads="1"/>
          </p:cNvSpPr>
          <p:nvPr/>
        </p:nvSpPr>
        <p:spPr bwMode="auto">
          <a:xfrm>
            <a:off x="8328025" y="6556375"/>
            <a:ext cx="8159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000" b="1">
                <a:solidFill>
                  <a:schemeClr val="bg2"/>
                </a:solidFill>
                <a:latin typeface="Comic Sans MS" pitchFamily="66" charset="0"/>
              </a:rPr>
              <a:t>Text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2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0" grpId="0"/>
      <p:bldP spid="20501" grpId="0"/>
      <p:bldP spid="20502" grpId="0"/>
      <p:bldP spid="20503" grpId="0"/>
      <p:bldP spid="2050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360738" y="5516563"/>
            <a:ext cx="2420937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400" b="1">
                <a:latin typeface="Comic Sans MS" pitchFamily="66" charset="0"/>
              </a:rPr>
              <a:t>The End</a:t>
            </a:r>
          </a:p>
        </p:txBody>
      </p:sp>
      <p:pic>
        <p:nvPicPr>
          <p:cNvPr id="27651" name="Picture 3" descr="skeleton-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8713" y="1443038"/>
            <a:ext cx="3887787" cy="3424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4" presetClass="emph" presetSubtype="0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ln/>
        </p:spPr>
        <p:txBody>
          <a:bodyPr/>
          <a:lstStyle/>
          <a:p>
            <a:r>
              <a:rPr lang="en-GB"/>
              <a:t>Instruction text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1341438"/>
            <a:ext cx="9144000" cy="14319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GB" sz="4400">
                <a:latin typeface="Comic Sans MS" pitchFamily="66" charset="0"/>
              </a:rPr>
              <a:t> </a:t>
            </a:r>
            <a:r>
              <a:rPr lang="en-GB" sz="4400" b="1">
                <a:latin typeface="Comic Sans MS" pitchFamily="66" charset="0"/>
              </a:rPr>
              <a:t>tells how to </a:t>
            </a:r>
            <a:r>
              <a:rPr lang="en-GB" sz="4400" b="1">
                <a:solidFill>
                  <a:srgbClr val="00B052"/>
                </a:solidFill>
                <a:latin typeface="Comic Sans MS" pitchFamily="66" charset="0"/>
              </a:rPr>
              <a:t>do</a:t>
            </a:r>
            <a:r>
              <a:rPr lang="en-GB" sz="4400" b="1">
                <a:latin typeface="Comic Sans MS" pitchFamily="66" charset="0"/>
              </a:rPr>
              <a:t> or </a:t>
            </a:r>
          </a:p>
          <a:p>
            <a:pPr algn="ctr">
              <a:buFont typeface="Wingdings" pitchFamily="2" charset="2"/>
              <a:buNone/>
            </a:pPr>
            <a:r>
              <a:rPr lang="en-GB" sz="4400" b="1">
                <a:solidFill>
                  <a:srgbClr val="00B052"/>
                </a:solidFill>
                <a:latin typeface="Comic Sans MS" pitchFamily="66" charset="0"/>
              </a:rPr>
              <a:t>make</a:t>
            </a:r>
            <a:r>
              <a:rPr lang="en-GB" sz="4400" b="1">
                <a:latin typeface="Comic Sans MS" pitchFamily="66" charset="0"/>
              </a:rPr>
              <a:t> something.</a:t>
            </a:r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4846638" y="3429000"/>
            <a:ext cx="1982787" cy="1295400"/>
            <a:chOff x="2832" y="1872"/>
            <a:chExt cx="1207" cy="816"/>
          </a:xfrm>
        </p:grpSpPr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3591" y="2249"/>
              <a:ext cx="44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102" name="Oval 6"/>
            <p:cNvSpPr>
              <a:spLocks noChangeArrowheads="1"/>
            </p:cNvSpPr>
            <p:nvPr/>
          </p:nvSpPr>
          <p:spPr bwMode="auto">
            <a:xfrm>
              <a:off x="2832" y="1872"/>
              <a:ext cx="759" cy="816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827088" y="3429000"/>
            <a:ext cx="1982787" cy="1295400"/>
            <a:chOff x="432" y="1440"/>
            <a:chExt cx="1680" cy="1248"/>
          </a:xfrm>
        </p:grpSpPr>
        <p:sp>
          <p:nvSpPr>
            <p:cNvPr id="4104" name="Line 8"/>
            <p:cNvSpPr>
              <a:spLocks noChangeShapeType="1"/>
            </p:cNvSpPr>
            <p:nvPr/>
          </p:nvSpPr>
          <p:spPr bwMode="auto">
            <a:xfrm>
              <a:off x="1488" y="2016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auto">
            <a:xfrm>
              <a:off x="432" y="1440"/>
              <a:ext cx="1056" cy="1248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2830513" y="3429000"/>
            <a:ext cx="1982787" cy="1295400"/>
            <a:chOff x="432" y="1440"/>
            <a:chExt cx="1680" cy="1248"/>
          </a:xfrm>
        </p:grpSpPr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>
              <a:off x="1488" y="2016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432" y="1440"/>
              <a:ext cx="1056" cy="1248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109" name="Oval 13"/>
          <p:cNvSpPr>
            <a:spLocks noChangeArrowheads="1"/>
          </p:cNvSpPr>
          <p:nvPr/>
        </p:nvSpPr>
        <p:spPr bwMode="auto">
          <a:xfrm>
            <a:off x="6840538" y="3429000"/>
            <a:ext cx="1246187" cy="12954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0" y="5445125"/>
            <a:ext cx="9144000" cy="762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 b="1">
                <a:latin typeface="Comic Sans MS" pitchFamily="66" charset="0"/>
              </a:rPr>
              <a:t>It is usually </a:t>
            </a:r>
            <a:r>
              <a:rPr lang="en-GB" sz="4400" b="1">
                <a:solidFill>
                  <a:srgbClr val="00B052"/>
                </a:solidFill>
                <a:latin typeface="Comic Sans MS" pitchFamily="66" charset="0"/>
              </a:rPr>
              <a:t>sequential</a:t>
            </a:r>
            <a:r>
              <a:rPr lang="en-GB" sz="4400" b="1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099" grpId="0" autoUpdateAnimBg="0"/>
      <p:bldP spid="4109" grpId="0" animBg="1"/>
      <p:bldP spid="41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50" name="Group 30"/>
          <p:cNvGrpSpPr>
            <a:grpSpLocks/>
          </p:cNvGrpSpPr>
          <p:nvPr/>
        </p:nvGrpSpPr>
        <p:grpSpPr bwMode="auto">
          <a:xfrm>
            <a:off x="1173163" y="1143000"/>
            <a:ext cx="1917700" cy="795338"/>
            <a:chOff x="739" y="720"/>
            <a:chExt cx="1208" cy="501"/>
          </a:xfrm>
        </p:grpSpPr>
        <p:sp>
          <p:nvSpPr>
            <p:cNvPr id="5122" name="AutoShape 2"/>
            <p:cNvSpPr>
              <a:spLocks noChangeArrowheads="1"/>
            </p:cNvSpPr>
            <p:nvPr/>
          </p:nvSpPr>
          <p:spPr bwMode="auto">
            <a:xfrm rot="-2787756">
              <a:off x="1584" y="858"/>
              <a:ext cx="44" cy="68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254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739" y="720"/>
              <a:ext cx="100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b="1">
                  <a:latin typeface="Comic Sans MS" pitchFamily="66" charset="0"/>
                </a:rPr>
                <a:t>DIY book</a:t>
              </a:r>
            </a:p>
          </p:txBody>
        </p:sp>
      </p:grpSp>
      <p:grpSp>
        <p:nvGrpSpPr>
          <p:cNvPr id="5149" name="Group 29"/>
          <p:cNvGrpSpPr>
            <a:grpSpLocks/>
          </p:cNvGrpSpPr>
          <p:nvPr/>
        </p:nvGrpSpPr>
        <p:grpSpPr bwMode="auto">
          <a:xfrm>
            <a:off x="119063" y="1958975"/>
            <a:ext cx="1965325" cy="1187450"/>
            <a:chOff x="75" y="1234"/>
            <a:chExt cx="1238" cy="748"/>
          </a:xfrm>
        </p:grpSpPr>
        <p:sp>
          <p:nvSpPr>
            <p:cNvPr id="5123" name="AutoShape 3"/>
            <p:cNvSpPr>
              <a:spLocks noChangeArrowheads="1"/>
            </p:cNvSpPr>
            <p:nvPr/>
          </p:nvSpPr>
          <p:spPr bwMode="auto">
            <a:xfrm rot="-3421126">
              <a:off x="1065" y="1455"/>
              <a:ext cx="44" cy="453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254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5132" name="Text Box 12"/>
            <p:cNvSpPr txBox="1">
              <a:spLocks noChangeArrowheads="1"/>
            </p:cNvSpPr>
            <p:nvPr/>
          </p:nvSpPr>
          <p:spPr bwMode="auto">
            <a:xfrm>
              <a:off x="75" y="1234"/>
              <a:ext cx="1012" cy="7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b="1">
                  <a:latin typeface="Comic Sans MS" pitchFamily="66" charset="0"/>
                </a:rPr>
                <a:t>sewing or knitting pattern</a:t>
              </a:r>
            </a:p>
          </p:txBody>
        </p:sp>
      </p:grpSp>
      <p:grpSp>
        <p:nvGrpSpPr>
          <p:cNvPr id="5148" name="Group 28"/>
          <p:cNvGrpSpPr>
            <a:grpSpLocks/>
          </p:cNvGrpSpPr>
          <p:nvPr/>
        </p:nvGrpSpPr>
        <p:grpSpPr bwMode="auto">
          <a:xfrm>
            <a:off x="381000" y="3965575"/>
            <a:ext cx="2601913" cy="1462088"/>
            <a:chOff x="240" y="2498"/>
            <a:chExt cx="1639" cy="921"/>
          </a:xfrm>
        </p:grpSpPr>
        <p:sp>
          <p:nvSpPr>
            <p:cNvPr id="5124" name="AutoShape 4"/>
            <p:cNvSpPr>
              <a:spLocks noChangeArrowheads="1"/>
            </p:cNvSpPr>
            <p:nvPr/>
          </p:nvSpPr>
          <p:spPr bwMode="auto">
            <a:xfrm rot="3669997" flipV="1">
              <a:off x="1174" y="1977"/>
              <a:ext cx="52" cy="1094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254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240" y="2784"/>
              <a:ext cx="1639" cy="63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b="1">
                  <a:latin typeface="Comic Sans MS" pitchFamily="66" charset="0"/>
                </a:rPr>
                <a:t>technical manual</a:t>
              </a:r>
              <a:endParaRPr lang="en-GB" b="1">
                <a:latin typeface="Comic Sans MS" pitchFamily="66" charset="0"/>
              </a:endParaRPr>
            </a:p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GB" b="1">
                  <a:latin typeface="Comic Sans MS" pitchFamily="66" charset="0"/>
                </a:rPr>
                <a:t>(e.g. for car or computer)</a:t>
              </a:r>
              <a:endParaRPr lang="en-GB" sz="2400" b="1">
                <a:latin typeface="Comic Sans MS" pitchFamily="66" charset="0"/>
              </a:endParaRPr>
            </a:p>
          </p:txBody>
        </p:sp>
      </p:grpSp>
      <p:grpSp>
        <p:nvGrpSpPr>
          <p:cNvPr id="5147" name="Group 27"/>
          <p:cNvGrpSpPr>
            <a:grpSpLocks/>
          </p:cNvGrpSpPr>
          <p:nvPr/>
        </p:nvGrpSpPr>
        <p:grpSpPr bwMode="auto">
          <a:xfrm>
            <a:off x="2817813" y="3792538"/>
            <a:ext cx="2520950" cy="2466975"/>
            <a:chOff x="1775" y="2389"/>
            <a:chExt cx="1588" cy="1554"/>
          </a:xfrm>
        </p:grpSpPr>
        <p:sp>
          <p:nvSpPr>
            <p:cNvPr id="5125" name="AutoShape 5"/>
            <p:cNvSpPr>
              <a:spLocks noChangeArrowheads="1"/>
            </p:cNvSpPr>
            <p:nvPr/>
          </p:nvSpPr>
          <p:spPr bwMode="auto">
            <a:xfrm rot="711357" flipV="1">
              <a:off x="2490" y="2389"/>
              <a:ext cx="52" cy="1094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254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5134" name="Text Box 14"/>
            <p:cNvSpPr txBox="1">
              <a:spLocks noChangeArrowheads="1"/>
            </p:cNvSpPr>
            <p:nvPr/>
          </p:nvSpPr>
          <p:spPr bwMode="auto">
            <a:xfrm>
              <a:off x="1775" y="3483"/>
              <a:ext cx="1588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b="1">
                  <a:latin typeface="Comic Sans MS" pitchFamily="66" charset="0"/>
                </a:rPr>
                <a:t>posters, notices</a:t>
              </a:r>
              <a:br>
                <a:rPr lang="en-GB" sz="2400" b="1">
                  <a:latin typeface="Comic Sans MS" pitchFamily="66" charset="0"/>
                </a:rPr>
              </a:br>
              <a:r>
                <a:rPr lang="en-GB" sz="2400" b="1">
                  <a:latin typeface="Comic Sans MS" pitchFamily="66" charset="0"/>
                </a:rPr>
                <a:t>signs</a:t>
              </a:r>
            </a:p>
          </p:txBody>
        </p:sp>
      </p:grpSp>
      <p:grpSp>
        <p:nvGrpSpPr>
          <p:cNvPr id="5146" name="Group 26"/>
          <p:cNvGrpSpPr>
            <a:grpSpLocks/>
          </p:cNvGrpSpPr>
          <p:nvPr/>
        </p:nvGrpSpPr>
        <p:grpSpPr bwMode="auto">
          <a:xfrm>
            <a:off x="5338763" y="4541838"/>
            <a:ext cx="3332162" cy="2066925"/>
            <a:chOff x="3363" y="2861"/>
            <a:chExt cx="2099" cy="1302"/>
          </a:xfrm>
        </p:grpSpPr>
        <p:sp>
          <p:nvSpPr>
            <p:cNvPr id="5126" name="AutoShape 6"/>
            <p:cNvSpPr>
              <a:spLocks noChangeArrowheads="1"/>
            </p:cNvSpPr>
            <p:nvPr/>
          </p:nvSpPr>
          <p:spPr bwMode="auto">
            <a:xfrm rot="8027222" flipV="1">
              <a:off x="3960" y="2264"/>
              <a:ext cx="52" cy="1245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25400">
              <a:noFill/>
              <a:round/>
              <a:headEnd/>
              <a:tailEnd/>
            </a:ln>
            <a:effectLst/>
          </p:spPr>
          <p:txBody>
            <a:bodyPr vert="eaVert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5135" name="Text Box 15"/>
            <p:cNvSpPr txBox="1">
              <a:spLocks noChangeArrowheads="1"/>
            </p:cNvSpPr>
            <p:nvPr/>
          </p:nvSpPr>
          <p:spPr bwMode="auto">
            <a:xfrm>
              <a:off x="4080" y="3333"/>
              <a:ext cx="1382" cy="83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b="1">
                  <a:latin typeface="Comic Sans MS" pitchFamily="66" charset="0"/>
                </a:rPr>
                <a:t>instructions </a:t>
              </a:r>
            </a:p>
            <a:p>
              <a:pPr>
                <a:lnSpc>
                  <a:spcPct val="50000"/>
                </a:lnSpc>
                <a:spcBef>
                  <a:spcPct val="30000"/>
                </a:spcBef>
              </a:pPr>
              <a:r>
                <a:rPr lang="en-GB" sz="2400" b="1">
                  <a:latin typeface="Comic Sans MS" pitchFamily="66" charset="0"/>
                </a:rPr>
                <a:t>on packaging</a:t>
              </a:r>
            </a:p>
            <a:p>
              <a:pPr>
                <a:spcBef>
                  <a:spcPct val="20000"/>
                </a:spcBef>
              </a:pPr>
              <a:r>
                <a:rPr lang="en-GB">
                  <a:latin typeface="Comic Sans MS" pitchFamily="66" charset="0"/>
                </a:rPr>
                <a:t>(e.g. food, clothing, </a:t>
              </a:r>
            </a:p>
            <a:p>
              <a:pPr>
                <a:spcBef>
                  <a:spcPct val="20000"/>
                </a:spcBef>
              </a:pPr>
              <a:r>
                <a:rPr lang="en-GB">
                  <a:latin typeface="Comic Sans MS" pitchFamily="66" charset="0"/>
                </a:rPr>
                <a:t>superglue)</a:t>
              </a:r>
            </a:p>
          </p:txBody>
        </p:sp>
      </p:grpSp>
      <p:grpSp>
        <p:nvGrpSpPr>
          <p:cNvPr id="5145" name="Group 25"/>
          <p:cNvGrpSpPr>
            <a:grpSpLocks/>
          </p:cNvGrpSpPr>
          <p:nvPr/>
        </p:nvGrpSpPr>
        <p:grpSpPr bwMode="auto">
          <a:xfrm>
            <a:off x="7143750" y="2635250"/>
            <a:ext cx="1924050" cy="822325"/>
            <a:chOff x="4500" y="1660"/>
            <a:chExt cx="1212" cy="518"/>
          </a:xfrm>
        </p:grpSpPr>
        <p:sp>
          <p:nvSpPr>
            <p:cNvPr id="5136" name="Text Box 16"/>
            <p:cNvSpPr txBox="1">
              <a:spLocks noChangeArrowheads="1"/>
            </p:cNvSpPr>
            <p:nvPr/>
          </p:nvSpPr>
          <p:spPr bwMode="auto">
            <a:xfrm>
              <a:off x="4560" y="1660"/>
              <a:ext cx="1152" cy="5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2400" b="1">
                  <a:latin typeface="Comic Sans MS" pitchFamily="66" charset="0"/>
                </a:rPr>
                <a:t>science experiment</a:t>
              </a:r>
            </a:p>
          </p:txBody>
        </p:sp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 rot="-5400000">
              <a:off x="4705" y="1683"/>
              <a:ext cx="44" cy="453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254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</p:grpSp>
      <p:grpSp>
        <p:nvGrpSpPr>
          <p:cNvPr id="5142" name="Group 22"/>
          <p:cNvGrpSpPr>
            <a:grpSpLocks/>
          </p:cNvGrpSpPr>
          <p:nvPr/>
        </p:nvGrpSpPr>
        <p:grpSpPr bwMode="auto">
          <a:xfrm>
            <a:off x="1725613" y="2070100"/>
            <a:ext cx="5540375" cy="1936750"/>
            <a:chOff x="1087" y="1304"/>
            <a:chExt cx="3490" cy="1220"/>
          </a:xfrm>
        </p:grpSpPr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1087" y="1304"/>
              <a:ext cx="3490" cy="122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0" name="Oval 10"/>
            <p:cNvSpPr>
              <a:spLocks noChangeArrowheads="1"/>
            </p:cNvSpPr>
            <p:nvPr/>
          </p:nvSpPr>
          <p:spPr bwMode="auto">
            <a:xfrm>
              <a:off x="1156" y="1372"/>
              <a:ext cx="3357" cy="1084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00B052">
                    <a:alpha val="46001"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 sz="6000" b="1">
                  <a:latin typeface="Comic Sans MS" pitchFamily="66" charset="0"/>
                </a:rPr>
                <a:t>instruction</a:t>
              </a:r>
            </a:p>
          </p:txBody>
        </p:sp>
      </p:grpSp>
      <p:grpSp>
        <p:nvGrpSpPr>
          <p:cNvPr id="5144" name="Group 24"/>
          <p:cNvGrpSpPr>
            <a:grpSpLocks/>
          </p:cNvGrpSpPr>
          <p:nvPr/>
        </p:nvGrpSpPr>
        <p:grpSpPr bwMode="auto">
          <a:xfrm>
            <a:off x="5910263" y="990600"/>
            <a:ext cx="2549525" cy="887413"/>
            <a:chOff x="3723" y="624"/>
            <a:chExt cx="1606" cy="559"/>
          </a:xfrm>
        </p:grpSpPr>
        <p:sp>
          <p:nvSpPr>
            <p:cNvPr id="5128" name="AutoShape 8"/>
            <p:cNvSpPr>
              <a:spLocks noChangeArrowheads="1"/>
            </p:cNvSpPr>
            <p:nvPr/>
          </p:nvSpPr>
          <p:spPr bwMode="auto">
            <a:xfrm rot="3669997" flipV="1">
              <a:off x="4244" y="610"/>
              <a:ext cx="52" cy="1094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254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5137" name="Text Box 17"/>
            <p:cNvSpPr txBox="1">
              <a:spLocks noChangeArrowheads="1"/>
            </p:cNvSpPr>
            <p:nvPr/>
          </p:nvSpPr>
          <p:spPr bwMode="auto">
            <a:xfrm>
              <a:off x="4608" y="624"/>
              <a:ext cx="721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b="1">
                  <a:latin typeface="Comic Sans MS" pitchFamily="66" charset="0"/>
                </a:rPr>
                <a:t>recipe</a:t>
              </a:r>
            </a:p>
          </p:txBody>
        </p:sp>
      </p:grp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0"/>
            <a:ext cx="1905000" cy="609600"/>
          </a:xfrm>
          <a:prstGeom prst="rect">
            <a:avLst/>
          </a:prstGeom>
          <a:solidFill>
            <a:srgbClr val="000000"/>
          </a:solidFill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0" y="44450"/>
            <a:ext cx="2286000" cy="517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olidFill>
                  <a:srgbClr val="FFFFFF"/>
                </a:solidFill>
                <a:latin typeface="Gill Sans MT" pitchFamily="34" charset="0"/>
              </a:rPr>
              <a:t>These texts are </a:t>
            </a:r>
          </a:p>
          <a:p>
            <a:r>
              <a:rPr lang="en-US" sz="1400">
                <a:solidFill>
                  <a:srgbClr val="FFFFFF"/>
                </a:solidFill>
                <a:latin typeface="Gill Sans MT" pitchFamily="34" charset="0"/>
              </a:rPr>
              <a:t>often instructions…</a:t>
            </a:r>
            <a:endParaRPr lang="en-GB" sz="1400">
              <a:solidFill>
                <a:srgbClr val="FFFFFF"/>
              </a:solidFill>
              <a:latin typeface="Gill Sans MT" pitchFamily="34" charset="0"/>
            </a:endParaRPr>
          </a:p>
        </p:txBody>
      </p:sp>
      <p:grpSp>
        <p:nvGrpSpPr>
          <p:cNvPr id="5143" name="Group 23"/>
          <p:cNvGrpSpPr>
            <a:grpSpLocks/>
          </p:cNvGrpSpPr>
          <p:nvPr/>
        </p:nvGrpSpPr>
        <p:grpSpPr bwMode="auto">
          <a:xfrm>
            <a:off x="2982913" y="500063"/>
            <a:ext cx="3494087" cy="1590675"/>
            <a:chOff x="1879" y="315"/>
            <a:chExt cx="2201" cy="1002"/>
          </a:xfrm>
        </p:grpSpPr>
        <p:sp>
          <p:nvSpPr>
            <p:cNvPr id="5138" name="Text Box 18"/>
            <p:cNvSpPr txBox="1">
              <a:spLocks noChangeArrowheads="1"/>
            </p:cNvSpPr>
            <p:nvPr/>
          </p:nvSpPr>
          <p:spPr bwMode="auto">
            <a:xfrm>
              <a:off x="1879" y="315"/>
              <a:ext cx="2201" cy="4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b="1">
                  <a:latin typeface="Comic Sans MS" pitchFamily="66" charset="0"/>
                </a:rPr>
                <a:t>non-fiction book</a:t>
              </a:r>
            </a:p>
            <a:p>
              <a:pPr>
                <a:spcBef>
                  <a:spcPct val="10000"/>
                </a:spcBef>
              </a:pPr>
              <a:r>
                <a:rPr lang="en-GB">
                  <a:latin typeface="Comic Sans MS" pitchFamily="66" charset="0"/>
                </a:rPr>
                <a:t>(e.g. sports skills, art, design)</a:t>
              </a:r>
            </a:p>
          </p:txBody>
        </p:sp>
        <p:sp>
          <p:nvSpPr>
            <p:cNvPr id="5141" name="AutoShape 21"/>
            <p:cNvSpPr>
              <a:spLocks noChangeArrowheads="1"/>
            </p:cNvSpPr>
            <p:nvPr/>
          </p:nvSpPr>
          <p:spPr bwMode="auto">
            <a:xfrm>
              <a:off x="2744" y="864"/>
              <a:ext cx="44" cy="453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254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076825" y="5084763"/>
            <a:ext cx="3959225" cy="1524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tabLst>
                <a:tab pos="179388" algn="l"/>
              </a:tabLst>
            </a:pPr>
            <a:r>
              <a:rPr lang="en-GB" sz="2000">
                <a:latin typeface="Comic Sans MS" pitchFamily="66" charset="0"/>
              </a:rPr>
              <a:t> </a:t>
            </a:r>
            <a:r>
              <a:rPr lang="en-GB" sz="2000" b="1">
                <a:latin typeface="Comic Sans MS" pitchFamily="66" charset="0"/>
              </a:rPr>
              <a:t>perhaps other organisational 	devices (e.g. </a:t>
            </a:r>
            <a:r>
              <a:rPr lang="en-GB" sz="2000" b="1">
                <a:solidFill>
                  <a:srgbClr val="00B052"/>
                </a:solidFill>
                <a:latin typeface="Comic Sans MS" pitchFamily="66" charset="0"/>
              </a:rPr>
              <a:t>boxes</a:t>
            </a:r>
            <a:r>
              <a:rPr lang="en-GB" sz="2000" b="1">
                <a:latin typeface="Comic Sans MS" pitchFamily="66" charset="0"/>
              </a:rPr>
              <a:t> for 	additional information, </a:t>
            </a:r>
            <a:r>
              <a:rPr lang="en-GB" sz="2000" b="1">
                <a:solidFill>
                  <a:srgbClr val="00B052"/>
                </a:solidFill>
                <a:latin typeface="Comic Sans MS" pitchFamily="66" charset="0"/>
              </a:rPr>
              <a:t>bullet 	points</a:t>
            </a:r>
            <a:r>
              <a:rPr lang="en-GB" sz="2000" b="1">
                <a:latin typeface="Comic Sans MS" pitchFamily="66" charset="0"/>
              </a:rPr>
              <a:t>, warning </a:t>
            </a:r>
            <a:r>
              <a:rPr lang="en-GB" sz="2000" b="1">
                <a:solidFill>
                  <a:srgbClr val="00B052"/>
                </a:solidFill>
                <a:latin typeface="Comic Sans MS" pitchFamily="66" charset="0"/>
              </a:rPr>
              <a:t>symbols</a:t>
            </a:r>
            <a:r>
              <a:rPr lang="en-GB" sz="2000" b="1">
                <a:latin typeface="Comic Sans MS" pitchFamily="66" charset="0"/>
              </a:rPr>
              <a:t>) to 	aid clarity.</a:t>
            </a:r>
            <a:endParaRPr lang="en-GB" sz="2000">
              <a:latin typeface="Comic Sans MS" pitchFamily="66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891088" cy="1143000"/>
          </a:xfrm>
          <a:ln/>
        </p:spPr>
        <p:txBody>
          <a:bodyPr/>
          <a:lstStyle/>
          <a:p>
            <a:r>
              <a:rPr lang="en-GB" sz="4400"/>
              <a:t>Instruction text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07950" y="4365625"/>
            <a:ext cx="4248150" cy="1187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tabLst>
                <a:tab pos="238125" algn="l"/>
              </a:tabLst>
            </a:pPr>
            <a:r>
              <a:rPr lang="en-GB" sz="2400" b="1">
                <a:latin typeface="Comic Sans MS" pitchFamily="66" charset="0"/>
              </a:rPr>
              <a:t> to ensure the reader’s 	success in carrying out 	the instructions.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107950" y="1233488"/>
            <a:ext cx="4895850" cy="4500562"/>
          </a:xfrm>
          <a:prstGeom prst="rightArrowCallout">
            <a:avLst>
              <a:gd name="adj1" fmla="val 37176"/>
              <a:gd name="adj2" fmla="val 26315"/>
              <a:gd name="adj3" fmla="val 11886"/>
              <a:gd name="adj4" fmla="val 85176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003800" y="1233488"/>
            <a:ext cx="4032250" cy="543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07950" y="3024188"/>
            <a:ext cx="4125913" cy="1187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tabLst>
                <a:tab pos="238125" algn="l"/>
              </a:tabLst>
            </a:pPr>
            <a:r>
              <a:rPr lang="en-GB" sz="2400" b="1">
                <a:latin typeface="Comic Sans MS" pitchFamily="66" charset="0"/>
              </a:rPr>
              <a:t> to explain them </a:t>
            </a:r>
            <a:r>
              <a:rPr lang="en-GB" sz="2400" b="1">
                <a:solidFill>
                  <a:srgbClr val="00B052"/>
                </a:solidFill>
                <a:latin typeface="Comic Sans MS" pitchFamily="66" charset="0"/>
              </a:rPr>
              <a:t>step by 	step</a:t>
            </a:r>
            <a:r>
              <a:rPr lang="en-GB" sz="2400" b="1">
                <a:latin typeface="Comic Sans MS" pitchFamily="66" charset="0"/>
              </a:rPr>
              <a:t>, as clearly 	and 	</a:t>
            </a:r>
            <a:r>
              <a:rPr lang="en-GB" sz="2400" b="1">
                <a:solidFill>
                  <a:srgbClr val="00B052"/>
                </a:solidFill>
                <a:latin typeface="Comic Sans MS" pitchFamily="66" charset="0"/>
              </a:rPr>
              <a:t>simply </a:t>
            </a:r>
            <a:r>
              <a:rPr lang="en-GB" sz="2400" b="1">
                <a:latin typeface="Comic Sans MS" pitchFamily="66" charset="0"/>
              </a:rPr>
              <a:t>as possible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07950" y="1962150"/>
            <a:ext cx="4392613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tabLst>
                <a:tab pos="244475" algn="l"/>
              </a:tabLst>
            </a:pPr>
            <a:r>
              <a:rPr lang="en-GB" sz="2400" b="1">
                <a:latin typeface="Comic Sans MS" pitchFamily="66" charset="0"/>
              </a:rPr>
              <a:t> to break the instructions      	into </a:t>
            </a:r>
            <a:r>
              <a:rPr lang="en-GB" sz="2400" b="1">
                <a:solidFill>
                  <a:srgbClr val="00B052"/>
                </a:solidFill>
                <a:latin typeface="Comic Sans MS" pitchFamily="66" charset="0"/>
              </a:rPr>
              <a:t>simple steps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076825" y="1341438"/>
            <a:ext cx="3973513" cy="609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tabLst>
                <a:tab pos="223838" algn="l"/>
              </a:tabLst>
            </a:pPr>
            <a:r>
              <a:rPr lang="en-GB" sz="2000" b="1">
                <a:latin typeface="Comic Sans MS" pitchFamily="66" charset="0"/>
              </a:rPr>
              <a:t> a </a:t>
            </a:r>
            <a:r>
              <a:rPr lang="en-GB" sz="2000" b="1">
                <a:solidFill>
                  <a:srgbClr val="00B052"/>
                </a:solidFill>
                <a:latin typeface="Comic Sans MS" pitchFamily="66" charset="0"/>
              </a:rPr>
              <a:t>title</a:t>
            </a:r>
            <a:r>
              <a:rPr lang="en-GB" sz="2000" b="1">
                <a:latin typeface="Comic Sans MS" pitchFamily="66" charset="0"/>
              </a:rPr>
              <a:t> telling what’s to be 	achieved</a:t>
            </a:r>
            <a:endParaRPr lang="en-GB" sz="2000" b="1" i="1">
              <a:solidFill>
                <a:srgbClr val="00B052"/>
              </a:solidFill>
              <a:latin typeface="Comic Sans MS" pitchFamily="66" charset="0"/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076825" y="2084388"/>
            <a:ext cx="3960813" cy="609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tabLst>
                <a:tab pos="180975" algn="l"/>
              </a:tabLst>
            </a:pPr>
            <a:r>
              <a:rPr lang="en-GB" sz="2000" b="1">
                <a:latin typeface="Comic Sans MS" pitchFamily="66" charset="0"/>
              </a:rPr>
              <a:t> if relevant, </a:t>
            </a:r>
            <a:r>
              <a:rPr lang="en-GB" sz="2000" b="1">
                <a:solidFill>
                  <a:srgbClr val="00B052"/>
                </a:solidFill>
                <a:latin typeface="Comic Sans MS" pitchFamily="66" charset="0"/>
              </a:rPr>
              <a:t>list</a:t>
            </a:r>
            <a:r>
              <a:rPr lang="en-GB" sz="2000" b="1">
                <a:latin typeface="Comic Sans MS" pitchFamily="66" charset="0"/>
              </a:rPr>
              <a:t>(</a:t>
            </a:r>
            <a:r>
              <a:rPr lang="en-GB" sz="2000" b="1">
                <a:solidFill>
                  <a:srgbClr val="00B052"/>
                </a:solidFill>
                <a:latin typeface="Comic Sans MS" pitchFamily="66" charset="0"/>
              </a:rPr>
              <a:t>s</a:t>
            </a:r>
            <a:r>
              <a:rPr lang="en-GB" sz="2000" b="1">
                <a:latin typeface="Comic Sans MS" pitchFamily="66" charset="0"/>
              </a:rPr>
              <a:t>) of 	ingredients/equipment needed</a:t>
            </a:r>
            <a:endParaRPr lang="en-GB" sz="2000" b="1">
              <a:solidFill>
                <a:srgbClr val="00B052"/>
              </a:solidFill>
              <a:latin typeface="Comic Sans MS" pitchFamily="66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076825" y="2828925"/>
            <a:ext cx="3816350" cy="609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tabLst>
                <a:tab pos="180975" algn="l"/>
              </a:tabLst>
            </a:pPr>
            <a:r>
              <a:rPr lang="en-GB" sz="2000">
                <a:latin typeface="Comic Sans MS" pitchFamily="66" charset="0"/>
              </a:rPr>
              <a:t> </a:t>
            </a:r>
            <a:r>
              <a:rPr lang="en-GB" sz="2000" b="1">
                <a:latin typeface="Comic Sans MS" pitchFamily="66" charset="0"/>
              </a:rPr>
              <a:t>layout which clearly shows 	the sequence of steps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076825" y="3573463"/>
            <a:ext cx="3695700" cy="609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tabLst>
                <a:tab pos="180975" algn="l"/>
              </a:tabLst>
            </a:pPr>
            <a:r>
              <a:rPr lang="en-GB" sz="2000" b="1">
                <a:latin typeface="Comic Sans MS" pitchFamily="66" charset="0"/>
              </a:rPr>
              <a:t> perhaps labelled </a:t>
            </a:r>
            <a:r>
              <a:rPr lang="en-GB" sz="2000" b="1">
                <a:solidFill>
                  <a:srgbClr val="00B052"/>
                </a:solidFill>
                <a:latin typeface="Comic Sans MS" pitchFamily="66" charset="0"/>
              </a:rPr>
              <a:t>pictures</a:t>
            </a:r>
            <a:r>
              <a:rPr lang="en-GB" sz="2000" b="1">
                <a:latin typeface="Comic Sans MS" pitchFamily="66" charset="0"/>
              </a:rPr>
              <a:t> or 	</a:t>
            </a:r>
            <a:r>
              <a:rPr lang="en-GB" sz="2000" b="1">
                <a:solidFill>
                  <a:srgbClr val="00B052"/>
                </a:solidFill>
                <a:latin typeface="Comic Sans MS" pitchFamily="66" charset="0"/>
              </a:rPr>
              <a:t>diagrams</a:t>
            </a:r>
          </a:p>
        </p:txBody>
      </p:sp>
      <p:grpSp>
        <p:nvGrpSpPr>
          <p:cNvPr id="6169" name="Group 25"/>
          <p:cNvGrpSpPr>
            <a:grpSpLocks/>
          </p:cNvGrpSpPr>
          <p:nvPr/>
        </p:nvGrpSpPr>
        <p:grpSpPr bwMode="auto">
          <a:xfrm>
            <a:off x="468313" y="5535613"/>
            <a:ext cx="3897312" cy="1277937"/>
            <a:chOff x="281" y="3158"/>
            <a:chExt cx="2455" cy="805"/>
          </a:xfrm>
        </p:grpSpPr>
        <p:sp>
          <p:nvSpPr>
            <p:cNvPr id="6158" name="Oval 14"/>
            <p:cNvSpPr>
              <a:spLocks noChangeArrowheads="1"/>
            </p:cNvSpPr>
            <p:nvPr/>
          </p:nvSpPr>
          <p:spPr bwMode="auto">
            <a:xfrm>
              <a:off x="281" y="3158"/>
              <a:ext cx="2455" cy="805"/>
            </a:xfrm>
            <a:prstGeom prst="ellipse">
              <a:avLst/>
            </a:prstGeom>
            <a:solidFill>
              <a:srgbClr val="FFFFFF"/>
            </a:solidFill>
            <a:ln w="25400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6159" name="Oval 15"/>
            <p:cNvSpPr>
              <a:spLocks noChangeArrowheads="1"/>
            </p:cNvSpPr>
            <p:nvPr/>
          </p:nvSpPr>
          <p:spPr bwMode="auto">
            <a:xfrm>
              <a:off x="281" y="3158"/>
              <a:ext cx="2455" cy="805"/>
            </a:xfrm>
            <a:prstGeom prst="ellipse">
              <a:avLst/>
            </a:prstGeom>
            <a:solidFill>
              <a:srgbClr val="00B052">
                <a:alpha val="11000"/>
              </a:srgbClr>
            </a:solidFill>
            <a:ln w="25400">
              <a:solidFill>
                <a:srgbClr val="00B05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6160" name="Text Box 16"/>
            <p:cNvSpPr txBox="1">
              <a:spLocks noChangeArrowheads="1"/>
            </p:cNvSpPr>
            <p:nvPr/>
          </p:nvSpPr>
          <p:spPr bwMode="auto">
            <a:xfrm>
              <a:off x="476" y="3339"/>
              <a:ext cx="2039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tabLst>
                  <a:tab pos="180975" algn="l"/>
                </a:tabLst>
              </a:pPr>
              <a:r>
                <a:rPr lang="en-GB" sz="2000" b="1">
                  <a:latin typeface="Comic Sans MS" pitchFamily="66" charset="0"/>
                </a:rPr>
                <a:t>The</a:t>
              </a:r>
              <a:r>
                <a:rPr lang="en-GB" sz="2000" b="1">
                  <a:solidFill>
                    <a:srgbClr val="00B052"/>
                  </a:solidFill>
                  <a:latin typeface="Comic Sans MS" pitchFamily="66" charset="0"/>
                </a:rPr>
                <a:t> genre </a:t>
              </a:r>
              <a:r>
                <a:rPr lang="en-GB" sz="2000" b="1">
                  <a:latin typeface="Comic Sans MS" pitchFamily="66" charset="0"/>
                </a:rPr>
                <a:t>of text can also affect the purpose.</a:t>
              </a:r>
            </a:p>
          </p:txBody>
        </p:sp>
      </p:grp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5130800" y="153988"/>
            <a:ext cx="401320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4000" b="1">
                <a:solidFill>
                  <a:srgbClr val="00B052"/>
                </a:solidFill>
                <a:latin typeface="Comic Sans MS" pitchFamily="66" charset="0"/>
              </a:rPr>
              <a:t>needs</a:t>
            </a:r>
          </a:p>
        </p:txBody>
      </p:sp>
      <p:grpSp>
        <p:nvGrpSpPr>
          <p:cNvPr id="6166" name="Group 22"/>
          <p:cNvGrpSpPr>
            <a:grpSpLocks/>
          </p:cNvGrpSpPr>
          <p:nvPr/>
        </p:nvGrpSpPr>
        <p:grpSpPr bwMode="auto">
          <a:xfrm rot="-684417">
            <a:off x="684213" y="908050"/>
            <a:ext cx="2447925" cy="1008063"/>
            <a:chOff x="385" y="3339"/>
            <a:chExt cx="1542" cy="635"/>
          </a:xfrm>
        </p:grpSpPr>
        <p:sp>
          <p:nvSpPr>
            <p:cNvPr id="6167" name="Oval 23"/>
            <p:cNvSpPr>
              <a:spLocks noChangeArrowheads="1"/>
            </p:cNvSpPr>
            <p:nvPr/>
          </p:nvSpPr>
          <p:spPr bwMode="auto">
            <a:xfrm>
              <a:off x="385" y="3339"/>
              <a:ext cx="1542" cy="635"/>
            </a:xfrm>
            <a:prstGeom prst="ellipse">
              <a:avLst/>
            </a:prstGeom>
            <a:solidFill>
              <a:srgbClr val="00B052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68" name="Text Box 24"/>
            <p:cNvSpPr txBox="1">
              <a:spLocks noChangeArrowheads="1"/>
            </p:cNvSpPr>
            <p:nvPr/>
          </p:nvSpPr>
          <p:spPr bwMode="auto">
            <a:xfrm>
              <a:off x="476" y="3430"/>
              <a:ext cx="1406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tabLst>
                  <a:tab pos="180975" algn="l"/>
                </a:tabLst>
              </a:pPr>
              <a:r>
                <a:rPr lang="en-GB" sz="3600" b="1">
                  <a:solidFill>
                    <a:srgbClr val="FFFFFF"/>
                  </a:solidFill>
                  <a:latin typeface="Comic Sans MS" pitchFamily="66" charset="0"/>
                </a:rPr>
                <a:t>Purpose</a:t>
              </a:r>
            </a:p>
          </p:txBody>
        </p:sp>
      </p:grpSp>
      <p:grpSp>
        <p:nvGrpSpPr>
          <p:cNvPr id="6175" name="Group 31"/>
          <p:cNvGrpSpPr>
            <a:grpSpLocks/>
          </p:cNvGrpSpPr>
          <p:nvPr/>
        </p:nvGrpSpPr>
        <p:grpSpPr bwMode="auto">
          <a:xfrm>
            <a:off x="6659563" y="3940175"/>
            <a:ext cx="2233612" cy="1008063"/>
            <a:chOff x="4195" y="2482"/>
            <a:chExt cx="1407" cy="635"/>
          </a:xfrm>
        </p:grpSpPr>
        <p:sp>
          <p:nvSpPr>
            <p:cNvPr id="6172" name="Oval 28"/>
            <p:cNvSpPr>
              <a:spLocks noChangeArrowheads="1"/>
            </p:cNvSpPr>
            <p:nvPr/>
          </p:nvSpPr>
          <p:spPr bwMode="auto">
            <a:xfrm>
              <a:off x="4195" y="2482"/>
              <a:ext cx="1407" cy="635"/>
            </a:xfrm>
            <a:prstGeom prst="ellipse">
              <a:avLst/>
            </a:prstGeom>
            <a:solidFill>
              <a:srgbClr val="00B052">
                <a:alpha val="11000"/>
              </a:srgbClr>
            </a:solidFill>
            <a:ln w="25400">
              <a:solidFill>
                <a:srgbClr val="00B052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6173" name="Text Box 29"/>
            <p:cNvSpPr txBox="1">
              <a:spLocks noChangeArrowheads="1"/>
            </p:cNvSpPr>
            <p:nvPr/>
          </p:nvSpPr>
          <p:spPr bwMode="auto">
            <a:xfrm>
              <a:off x="4241" y="2573"/>
              <a:ext cx="1315" cy="5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tabLst>
                  <a:tab pos="180975" algn="l"/>
                </a:tabLst>
              </a:pPr>
              <a:r>
                <a:rPr lang="en-GB" sz="1200" b="1">
                  <a:latin typeface="Comic Sans MS" pitchFamily="66" charset="0"/>
                </a:rPr>
                <a:t>especially a picture of the finished product, so the reader knows what to aim for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7" dur="2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/>
      <p:bldP spid="6149" grpId="0" animBg="1"/>
      <p:bldP spid="6150" grpId="0" animBg="1"/>
      <p:bldP spid="6151" grpId="0"/>
      <p:bldP spid="6152" grpId="0"/>
      <p:bldP spid="6153" grpId="0"/>
      <p:bldP spid="6154" grpId="0"/>
      <p:bldP spid="6155" grpId="0"/>
      <p:bldP spid="6156" grpId="0"/>
      <p:bldP spid="61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GB"/>
              <a:t>Instruction writing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34938" y="1989138"/>
            <a:ext cx="4221162" cy="762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  <a:tabLst>
                <a:tab pos="180975" algn="l"/>
              </a:tabLst>
            </a:pPr>
            <a:r>
              <a:rPr lang="en-GB" sz="2200" b="1">
                <a:latin typeface="Comic Sans MS" pitchFamily="66" charset="0"/>
              </a:rPr>
              <a:t> think about the audience 	for the </a:t>
            </a:r>
            <a:r>
              <a:rPr lang="en-GB" sz="2200" b="1">
                <a:solidFill>
                  <a:srgbClr val="00B052"/>
                </a:solidFill>
                <a:latin typeface="Comic Sans MS" pitchFamily="66" charset="0"/>
              </a:rPr>
              <a:t>instructions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34938" y="2852738"/>
            <a:ext cx="4221162" cy="14319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  <a:tabLst>
                <a:tab pos="180975" algn="l"/>
              </a:tabLst>
            </a:pPr>
            <a:r>
              <a:rPr lang="en-GB" sz="2200" b="1">
                <a:latin typeface="Comic Sans MS" pitchFamily="66" charset="0"/>
              </a:rPr>
              <a:t> how much do you know 	about them               	(age, interests, prior 	knowledge)?</a:t>
            </a:r>
            <a:endParaRPr lang="en-GB" sz="2200" b="1">
              <a:solidFill>
                <a:srgbClr val="00B052"/>
              </a:solidFill>
              <a:latin typeface="Comic Sans MS" pitchFamily="66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932363" y="1300163"/>
            <a:ext cx="4048125" cy="6699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tabLst>
                <a:tab pos="180975" algn="l"/>
              </a:tabLst>
            </a:pPr>
            <a:r>
              <a:rPr lang="en-GB" sz="2200" b="1">
                <a:latin typeface="Comic Sans MS" pitchFamily="66" charset="0"/>
              </a:rPr>
              <a:t>Use what you know about your audience to decide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932363" y="2051050"/>
            <a:ext cx="3887787" cy="762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tabLst>
                <a:tab pos="180975" algn="l"/>
              </a:tabLst>
            </a:pPr>
            <a:r>
              <a:rPr lang="en-GB" sz="2200">
                <a:latin typeface="Comic Sans MS" pitchFamily="66" charset="0"/>
              </a:rPr>
              <a:t> </a:t>
            </a:r>
            <a:r>
              <a:rPr lang="en-GB" sz="2200" b="1">
                <a:latin typeface="Comic Sans MS" pitchFamily="66" charset="0"/>
              </a:rPr>
              <a:t>how much </a:t>
            </a:r>
            <a:r>
              <a:rPr lang="en-GB" sz="2200" b="1">
                <a:solidFill>
                  <a:srgbClr val="00B052"/>
                </a:solidFill>
                <a:latin typeface="Comic Sans MS" pitchFamily="66" charset="0"/>
              </a:rPr>
              <a:t>background</a:t>
            </a:r>
            <a:r>
              <a:rPr lang="en-GB" sz="2200" b="1">
                <a:latin typeface="Comic Sans MS" pitchFamily="66" charset="0"/>
              </a:rPr>
              <a:t> 	</a:t>
            </a:r>
            <a:r>
              <a:rPr lang="en-GB" sz="2200" b="1">
                <a:solidFill>
                  <a:srgbClr val="00B052"/>
                </a:solidFill>
                <a:latin typeface="Comic Sans MS" pitchFamily="66" charset="0"/>
              </a:rPr>
              <a:t>detail</a:t>
            </a:r>
            <a:r>
              <a:rPr lang="en-GB" sz="2200" b="1">
                <a:latin typeface="Comic Sans MS" pitchFamily="66" charset="0"/>
              </a:rPr>
              <a:t> is needed</a:t>
            </a:r>
            <a:endParaRPr lang="en-GB" sz="2200" b="1" i="1">
              <a:solidFill>
                <a:srgbClr val="00B052"/>
              </a:solidFill>
              <a:latin typeface="Comic Sans MS" pitchFamily="66" charset="0"/>
            </a:endParaRPr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4787900" y="1196975"/>
            <a:ext cx="4176713" cy="24923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7199" name="AutoShape 31"/>
          <p:cNvSpPr>
            <a:spLocks noChangeArrowheads="1"/>
          </p:cNvSpPr>
          <p:nvPr/>
        </p:nvSpPr>
        <p:spPr bwMode="auto">
          <a:xfrm>
            <a:off x="179388" y="1196975"/>
            <a:ext cx="4608512" cy="3311525"/>
          </a:xfrm>
          <a:prstGeom prst="rightArrowCallout">
            <a:avLst>
              <a:gd name="adj1" fmla="val 38954"/>
              <a:gd name="adj2" fmla="val 25000"/>
              <a:gd name="adj3" fmla="val 14335"/>
              <a:gd name="adj4" fmla="val 86324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7196" name="Group 28"/>
          <p:cNvGrpSpPr>
            <a:grpSpLocks/>
          </p:cNvGrpSpPr>
          <p:nvPr/>
        </p:nvGrpSpPr>
        <p:grpSpPr bwMode="auto">
          <a:xfrm rot="-684417">
            <a:off x="684213" y="908050"/>
            <a:ext cx="2447925" cy="1008063"/>
            <a:chOff x="385" y="3339"/>
            <a:chExt cx="1542" cy="635"/>
          </a:xfrm>
        </p:grpSpPr>
        <p:sp>
          <p:nvSpPr>
            <p:cNvPr id="7197" name="Oval 29"/>
            <p:cNvSpPr>
              <a:spLocks noChangeArrowheads="1"/>
            </p:cNvSpPr>
            <p:nvPr/>
          </p:nvSpPr>
          <p:spPr bwMode="auto">
            <a:xfrm>
              <a:off x="385" y="3339"/>
              <a:ext cx="1542" cy="635"/>
            </a:xfrm>
            <a:prstGeom prst="ellipse">
              <a:avLst/>
            </a:prstGeom>
            <a:solidFill>
              <a:srgbClr val="00B052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8" name="Text Box 30"/>
            <p:cNvSpPr txBox="1">
              <a:spLocks noChangeArrowheads="1"/>
            </p:cNvSpPr>
            <p:nvPr/>
          </p:nvSpPr>
          <p:spPr bwMode="auto">
            <a:xfrm>
              <a:off x="476" y="3430"/>
              <a:ext cx="1406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tabLst>
                  <a:tab pos="180975" algn="l"/>
                </a:tabLst>
              </a:pPr>
              <a:r>
                <a:rPr lang="en-GB" sz="3600" b="1">
                  <a:solidFill>
                    <a:srgbClr val="FFFFFF"/>
                  </a:solidFill>
                  <a:latin typeface="Comic Sans MS" pitchFamily="66" charset="0"/>
                </a:rPr>
                <a:t>Audience</a:t>
              </a:r>
            </a:p>
          </p:txBody>
        </p:sp>
      </p:grp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4932363" y="2789238"/>
            <a:ext cx="3887787" cy="762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tabLst>
                <a:tab pos="180975" algn="l"/>
              </a:tabLst>
            </a:pPr>
            <a:r>
              <a:rPr lang="en-GB" sz="2200">
                <a:latin typeface="Comic Sans MS" pitchFamily="66" charset="0"/>
              </a:rPr>
              <a:t> </a:t>
            </a:r>
            <a:r>
              <a:rPr lang="en-GB" sz="2200" b="1">
                <a:latin typeface="Comic Sans MS" pitchFamily="66" charset="0"/>
              </a:rPr>
              <a:t>appropriate level of 	</a:t>
            </a:r>
            <a:r>
              <a:rPr lang="en-GB" sz="2200" b="1">
                <a:solidFill>
                  <a:srgbClr val="00B052"/>
                </a:solidFill>
                <a:latin typeface="Comic Sans MS" pitchFamily="66" charset="0"/>
              </a:rPr>
              <a:t>formality</a:t>
            </a:r>
            <a:r>
              <a:rPr lang="en-GB" sz="2200" b="1">
                <a:latin typeface="Comic Sans MS" pitchFamily="66" charset="0"/>
              </a:rPr>
              <a:t>.</a:t>
            </a:r>
            <a:endParaRPr lang="en-GB" sz="2200" b="1" i="1">
              <a:solidFill>
                <a:srgbClr val="00B052"/>
              </a:solidFill>
              <a:latin typeface="Comic Sans MS" pitchFamily="66" charset="0"/>
            </a:endParaRP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179388" y="4724400"/>
            <a:ext cx="878522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180975" algn="l"/>
              </a:tabLst>
            </a:pPr>
            <a:r>
              <a:rPr lang="en-GB" sz="2400" b="1">
                <a:latin typeface="Comic Sans MS" pitchFamily="66" charset="0"/>
              </a:rPr>
              <a:t>Where should the text sit along these continua?</a:t>
            </a:r>
            <a:endParaRPr lang="en-GB" sz="2400" b="1" i="1">
              <a:solidFill>
                <a:srgbClr val="00B052"/>
              </a:solidFill>
              <a:latin typeface="Comic Sans MS" pitchFamily="66" charset="0"/>
            </a:endParaRP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179388" y="5276850"/>
            <a:ext cx="1655762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80975" algn="l"/>
              </a:tabLst>
            </a:pPr>
            <a:r>
              <a:rPr lang="en-GB" sz="2400" b="1">
                <a:latin typeface="Comic Sans MS" pitchFamily="66" charset="0"/>
              </a:rPr>
              <a:t>informal</a:t>
            </a:r>
            <a:endParaRPr lang="en-GB" sz="2400" b="1" i="1">
              <a:solidFill>
                <a:srgbClr val="00B052"/>
              </a:solidFill>
              <a:latin typeface="Comic Sans MS" pitchFamily="66" charset="0"/>
            </a:endParaRP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179388" y="5780088"/>
            <a:ext cx="1655762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80975" algn="l"/>
              </a:tabLst>
            </a:pPr>
            <a:r>
              <a:rPr lang="en-GB" sz="2400" b="1">
                <a:latin typeface="Comic Sans MS" pitchFamily="66" charset="0"/>
              </a:rPr>
              <a:t>personal</a:t>
            </a:r>
            <a:endParaRPr lang="en-GB" sz="2400" b="1" i="1">
              <a:solidFill>
                <a:srgbClr val="00B052"/>
              </a:solidFill>
              <a:latin typeface="Comic Sans MS" pitchFamily="66" charset="0"/>
            </a:endParaRP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7308850" y="5276850"/>
            <a:ext cx="165576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80975" algn="l"/>
              </a:tabLst>
            </a:pPr>
            <a:r>
              <a:rPr lang="en-GB" sz="2400" b="1">
                <a:latin typeface="Comic Sans MS" pitchFamily="66" charset="0"/>
              </a:rPr>
              <a:t>formal</a:t>
            </a:r>
            <a:endParaRPr lang="en-GB" sz="2400" b="1" i="1">
              <a:solidFill>
                <a:srgbClr val="00B052"/>
              </a:solidFill>
              <a:latin typeface="Comic Sans MS" pitchFamily="66" charset="0"/>
            </a:endParaRP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7308850" y="5780088"/>
            <a:ext cx="180022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80975" algn="l"/>
              </a:tabLst>
            </a:pPr>
            <a:r>
              <a:rPr lang="en-GB" sz="2400" b="1">
                <a:latin typeface="Comic Sans MS" pitchFamily="66" charset="0"/>
              </a:rPr>
              <a:t>impersonal</a:t>
            </a:r>
            <a:endParaRPr lang="en-GB" sz="2400" b="1" i="1">
              <a:solidFill>
                <a:srgbClr val="00B052"/>
              </a:solidFill>
              <a:latin typeface="Comic Sans MS" pitchFamily="66" charset="0"/>
            </a:endParaRPr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>
            <a:off x="1620838" y="5516563"/>
            <a:ext cx="568801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>
            <a:off x="1620838" y="6021388"/>
            <a:ext cx="568801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4572000" y="6461125"/>
            <a:ext cx="4572000" cy="396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The position on each continuum may be different.  Impersonal texts are sometimes written informally, and personal texts may be formal.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7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8" grpId="0"/>
      <p:bldP spid="7180" grpId="0"/>
      <p:bldP spid="7185" grpId="0"/>
      <p:bldP spid="7186" grpId="0"/>
      <p:bldP spid="7190" grpId="0" animBg="1"/>
      <p:bldP spid="7199" grpId="0" animBg="1"/>
      <p:bldP spid="7200" grpId="0"/>
      <p:bldP spid="7201" grpId="0"/>
      <p:bldP spid="7202" grpId="0"/>
      <p:bldP spid="7203" grpId="0"/>
      <p:bldP spid="7204" grpId="0"/>
      <p:bldP spid="7205" grpId="0"/>
      <p:bldP spid="7206" grpId="0" animBg="1"/>
      <p:bldP spid="7207" grpId="0" animBg="1"/>
      <p:bldP spid="720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6227763" y="3644900"/>
            <a:ext cx="936625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271463" y="4186238"/>
            <a:ext cx="1876425" cy="1876425"/>
            <a:chOff x="171" y="2637"/>
            <a:chExt cx="1182" cy="1182"/>
          </a:xfrm>
        </p:grpSpPr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250" y="2637"/>
              <a:ext cx="1024" cy="11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b="1">
                  <a:latin typeface="Comic Sans MS" pitchFamily="66" charset="0"/>
                </a:rPr>
                <a:t>1.</a:t>
              </a:r>
            </a:p>
            <a:p>
              <a:pPr algn="ctr">
                <a:lnSpc>
                  <a:spcPct val="90000"/>
                </a:lnSpc>
                <a:spcBef>
                  <a:spcPct val="25000"/>
                </a:spcBef>
              </a:pPr>
              <a:r>
                <a:rPr lang="en-GB" sz="1600" b="1">
                  <a:latin typeface="Comic Sans MS" pitchFamily="66" charset="0"/>
                </a:rPr>
                <a:t>Plan a flow chart of the </a:t>
              </a:r>
              <a:r>
                <a:rPr lang="en-GB" sz="1600" b="1">
                  <a:solidFill>
                    <a:srgbClr val="00B052"/>
                  </a:solidFill>
                  <a:latin typeface="Comic Sans MS" pitchFamily="66" charset="0"/>
                </a:rPr>
                <a:t>process</a:t>
              </a:r>
              <a:r>
                <a:rPr lang="en-GB" sz="1600" b="1">
                  <a:latin typeface="Comic Sans MS" pitchFamily="66" charset="0"/>
                </a:rPr>
                <a:t> breaking it into obvious steps</a:t>
              </a:r>
              <a:r>
                <a:rPr lang="en-GB" b="1">
                  <a:latin typeface="Comic Sans MS" pitchFamily="66" charset="0"/>
                </a:rPr>
                <a:t>.</a:t>
              </a:r>
            </a:p>
          </p:txBody>
        </p:sp>
        <p:sp>
          <p:nvSpPr>
            <p:cNvPr id="8197" name="Oval 5"/>
            <p:cNvSpPr>
              <a:spLocks noChangeArrowheads="1"/>
            </p:cNvSpPr>
            <p:nvPr/>
          </p:nvSpPr>
          <p:spPr bwMode="auto">
            <a:xfrm>
              <a:off x="171" y="2637"/>
              <a:ext cx="1182" cy="118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</p:grp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2509838" y="3248025"/>
            <a:ext cx="1876425" cy="1876425"/>
            <a:chOff x="1818" y="2046"/>
            <a:chExt cx="1182" cy="1182"/>
          </a:xfrm>
        </p:grpSpPr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1886" y="2165"/>
              <a:ext cx="1046" cy="9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b="1">
                  <a:latin typeface="Comic Sans MS" pitchFamily="66" charset="0"/>
                </a:rPr>
                <a:t>2.</a:t>
              </a:r>
            </a:p>
            <a:p>
              <a:pPr algn="ctr">
                <a:lnSpc>
                  <a:spcPct val="90000"/>
                </a:lnSpc>
                <a:spcBef>
                  <a:spcPct val="30000"/>
                </a:spcBef>
              </a:pPr>
              <a:r>
                <a:rPr lang="en-GB" sz="1500" b="1">
                  <a:latin typeface="Comic Sans MS" pitchFamily="66" charset="0"/>
                </a:rPr>
                <a:t>If possible, actually do or </a:t>
              </a:r>
              <a:r>
                <a:rPr lang="en-GB" sz="1500" b="1">
                  <a:solidFill>
                    <a:srgbClr val="00B052"/>
                  </a:solidFill>
                  <a:latin typeface="Comic Sans MS" pitchFamily="66" charset="0"/>
                </a:rPr>
                <a:t>make</a:t>
              </a:r>
              <a:r>
                <a:rPr lang="en-GB" sz="1500" b="1">
                  <a:latin typeface="Comic Sans MS" pitchFamily="66" charset="0"/>
                </a:rPr>
                <a:t> whatever it is yourself, refining the </a:t>
              </a:r>
            </a:p>
            <a:p>
              <a:pPr algn="ctr">
                <a:lnSpc>
                  <a:spcPct val="90000"/>
                </a:lnSpc>
              </a:pPr>
              <a:r>
                <a:rPr lang="en-GB" sz="1500" b="1">
                  <a:latin typeface="Comic Sans MS" pitchFamily="66" charset="0"/>
                </a:rPr>
                <a:t>steps.</a:t>
              </a:r>
            </a:p>
          </p:txBody>
        </p:sp>
        <p:sp>
          <p:nvSpPr>
            <p:cNvPr id="8200" name="Oval 8"/>
            <p:cNvSpPr>
              <a:spLocks noChangeArrowheads="1"/>
            </p:cNvSpPr>
            <p:nvPr/>
          </p:nvSpPr>
          <p:spPr bwMode="auto">
            <a:xfrm>
              <a:off x="1818" y="2046"/>
              <a:ext cx="1182" cy="118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</p:grpSp>
      <p:grpSp>
        <p:nvGrpSpPr>
          <p:cNvPr id="8201" name="Group 9"/>
          <p:cNvGrpSpPr>
            <a:grpSpLocks/>
          </p:cNvGrpSpPr>
          <p:nvPr/>
        </p:nvGrpSpPr>
        <p:grpSpPr bwMode="auto">
          <a:xfrm>
            <a:off x="6899275" y="1143000"/>
            <a:ext cx="1876425" cy="1876425"/>
            <a:chOff x="4326" y="720"/>
            <a:chExt cx="1182" cy="1182"/>
          </a:xfrm>
        </p:grpSpPr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4405" y="783"/>
              <a:ext cx="1024" cy="10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b="1">
                  <a:latin typeface="Comic Sans MS" pitchFamily="66" charset="0"/>
                </a:rPr>
                <a:t>4.</a:t>
              </a:r>
            </a:p>
            <a:p>
              <a:pPr algn="ctr">
                <a:lnSpc>
                  <a:spcPct val="90000"/>
                </a:lnSpc>
              </a:pPr>
              <a:r>
                <a:rPr lang="en-GB" sz="1600" b="1">
                  <a:latin typeface="Comic Sans MS" pitchFamily="66" charset="0"/>
                </a:rPr>
                <a:t>Look back at the </a:t>
              </a:r>
              <a:r>
                <a:rPr lang="en-GB" sz="1600" b="1">
                  <a:solidFill>
                    <a:srgbClr val="00B052"/>
                  </a:solidFill>
                  <a:latin typeface="Comic Sans MS" pitchFamily="66" charset="0"/>
                </a:rPr>
                <a:t>flow chart</a:t>
              </a:r>
              <a:r>
                <a:rPr lang="en-GB" sz="1600" b="1">
                  <a:latin typeface="Comic Sans MS" pitchFamily="66" charset="0"/>
                </a:rPr>
                <a:t>.  Add any further necessary details.</a:t>
              </a:r>
            </a:p>
          </p:txBody>
        </p:sp>
        <p:sp>
          <p:nvSpPr>
            <p:cNvPr id="8203" name="Oval 11"/>
            <p:cNvSpPr>
              <a:spLocks noChangeArrowheads="1"/>
            </p:cNvSpPr>
            <p:nvPr/>
          </p:nvSpPr>
          <p:spPr bwMode="auto">
            <a:xfrm>
              <a:off x="4326" y="720"/>
              <a:ext cx="1182" cy="118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</p:grpSp>
      <p:sp>
        <p:nvSpPr>
          <p:cNvPr id="8204" name="Freeform 12"/>
          <p:cNvSpPr>
            <a:spLocks/>
          </p:cNvSpPr>
          <p:nvPr/>
        </p:nvSpPr>
        <p:spPr bwMode="auto">
          <a:xfrm>
            <a:off x="157163" y="3103563"/>
            <a:ext cx="8747125" cy="3057525"/>
          </a:xfrm>
          <a:custGeom>
            <a:avLst/>
            <a:gdLst/>
            <a:ahLst/>
            <a:cxnLst>
              <a:cxn ang="0">
                <a:pos x="0" y="1926"/>
              </a:cxn>
              <a:cxn ang="0">
                <a:pos x="1450" y="1926"/>
              </a:cxn>
              <a:cxn ang="0">
                <a:pos x="1450" y="1331"/>
              </a:cxn>
              <a:cxn ang="0">
                <a:pos x="2847" y="1331"/>
              </a:cxn>
              <a:cxn ang="0">
                <a:pos x="2847" y="576"/>
              </a:cxn>
              <a:cxn ang="0">
                <a:pos x="4230" y="576"/>
              </a:cxn>
              <a:cxn ang="0">
                <a:pos x="4230" y="0"/>
              </a:cxn>
              <a:cxn ang="0">
                <a:pos x="5510" y="0"/>
              </a:cxn>
            </a:cxnLst>
            <a:rect l="0" t="0" r="r" b="b"/>
            <a:pathLst>
              <a:path w="5510" h="1926">
                <a:moveTo>
                  <a:pt x="0" y="1926"/>
                </a:moveTo>
                <a:lnTo>
                  <a:pt x="1450" y="1926"/>
                </a:lnTo>
                <a:lnTo>
                  <a:pt x="1450" y="1331"/>
                </a:lnTo>
                <a:lnTo>
                  <a:pt x="2847" y="1331"/>
                </a:lnTo>
                <a:lnTo>
                  <a:pt x="2847" y="576"/>
                </a:lnTo>
                <a:lnTo>
                  <a:pt x="4230" y="576"/>
                </a:lnTo>
                <a:lnTo>
                  <a:pt x="4230" y="0"/>
                </a:lnTo>
                <a:lnTo>
                  <a:pt x="551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 rot="-1493442">
            <a:off x="6408738" y="2371725"/>
            <a:ext cx="554037" cy="249238"/>
          </a:xfrm>
          <a:prstGeom prst="rightArrow">
            <a:avLst>
              <a:gd name="adj1" fmla="val 30509"/>
              <a:gd name="adj2" fmla="val 84996"/>
            </a:avLst>
          </a:prstGeom>
          <a:solidFill>
            <a:schemeClr val="tx1"/>
          </a:solidFill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 rot="-1493442">
            <a:off x="4221163" y="3436938"/>
            <a:ext cx="588962" cy="249237"/>
          </a:xfrm>
          <a:prstGeom prst="rightArrow">
            <a:avLst>
              <a:gd name="adj1" fmla="val 30509"/>
              <a:gd name="adj2" fmla="val 90354"/>
            </a:avLst>
          </a:prstGeom>
          <a:solidFill>
            <a:schemeClr val="tx1"/>
          </a:solidFill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 rot="-1493442">
            <a:off x="2022475" y="4492625"/>
            <a:ext cx="569913" cy="249238"/>
          </a:xfrm>
          <a:prstGeom prst="rightArrow">
            <a:avLst>
              <a:gd name="adj1" fmla="val 30509"/>
              <a:gd name="adj2" fmla="val 87432"/>
            </a:avLst>
          </a:prstGeom>
          <a:solidFill>
            <a:schemeClr val="tx1"/>
          </a:solidFill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GB"/>
          </a:p>
        </p:txBody>
      </p:sp>
      <p:grpSp>
        <p:nvGrpSpPr>
          <p:cNvPr id="8208" name="Group 16"/>
          <p:cNvGrpSpPr>
            <a:grpSpLocks/>
          </p:cNvGrpSpPr>
          <p:nvPr/>
        </p:nvGrpSpPr>
        <p:grpSpPr bwMode="auto">
          <a:xfrm>
            <a:off x="4684713" y="2012950"/>
            <a:ext cx="1876425" cy="1876425"/>
            <a:chOff x="2951" y="1268"/>
            <a:chExt cx="1182" cy="1182"/>
          </a:xfrm>
        </p:grpSpPr>
        <p:sp>
          <p:nvSpPr>
            <p:cNvPr id="8209" name="Oval 17"/>
            <p:cNvSpPr>
              <a:spLocks noChangeArrowheads="1"/>
            </p:cNvSpPr>
            <p:nvPr/>
          </p:nvSpPr>
          <p:spPr bwMode="auto">
            <a:xfrm>
              <a:off x="2951" y="1268"/>
              <a:ext cx="1182" cy="1182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8210" name="Text Box 18"/>
            <p:cNvSpPr txBox="1">
              <a:spLocks noChangeArrowheads="1"/>
            </p:cNvSpPr>
            <p:nvPr/>
          </p:nvSpPr>
          <p:spPr bwMode="auto">
            <a:xfrm>
              <a:off x="3030" y="1341"/>
              <a:ext cx="1024" cy="89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b="1">
                  <a:latin typeface="Comic Sans MS" pitchFamily="66" charset="0"/>
                </a:rPr>
                <a:t>3.</a:t>
              </a:r>
            </a:p>
            <a:p>
              <a:pPr algn="ctr">
                <a:spcBef>
                  <a:spcPct val="30000"/>
                </a:spcBef>
              </a:pPr>
              <a:r>
                <a:rPr lang="en-GB" sz="1600" b="1">
                  <a:latin typeface="Comic Sans MS" pitchFamily="66" charset="0"/>
                </a:rPr>
                <a:t>Jot down notes for each step on a </a:t>
              </a:r>
              <a:r>
                <a:rPr lang="en-GB" sz="1600" b="1">
                  <a:solidFill>
                    <a:srgbClr val="00B052"/>
                  </a:solidFill>
                  <a:latin typeface="Comic Sans MS" pitchFamily="66" charset="0"/>
                </a:rPr>
                <a:t>flow chart</a:t>
              </a:r>
              <a:r>
                <a:rPr lang="en-GB" sz="1600" b="1">
                  <a:latin typeface="Comic Sans MS" pitchFamily="66" charset="0"/>
                </a:rPr>
                <a:t>.</a:t>
              </a:r>
            </a:p>
          </p:txBody>
        </p:sp>
      </p:grp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4572000" y="5734050"/>
            <a:ext cx="27368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Comic Sans MS" pitchFamily="66" charset="0"/>
              </a:rPr>
              <a:t>As you go, </a:t>
            </a:r>
            <a:r>
              <a:rPr lang="en-GB" b="1">
                <a:solidFill>
                  <a:srgbClr val="00B052"/>
                </a:solidFill>
                <a:latin typeface="Comic Sans MS" pitchFamily="66" charset="0"/>
              </a:rPr>
              <a:t>list </a:t>
            </a:r>
            <a:r>
              <a:rPr lang="en-GB" b="1">
                <a:latin typeface="Comic Sans MS" pitchFamily="66" charset="0"/>
              </a:rPr>
              <a:t>ingredients/equipment.</a:t>
            </a:r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5673725" y="3889375"/>
            <a:ext cx="0" cy="1844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8213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975"/>
            <a:ext cx="9144000" cy="1143000"/>
          </a:xfrm>
        </p:spPr>
        <p:txBody>
          <a:bodyPr/>
          <a:lstStyle/>
          <a:p>
            <a:r>
              <a:rPr lang="en-GB" sz="4400"/>
              <a:t>How to plan instruction writing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6156325" y="4724400"/>
            <a:ext cx="27368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Comic Sans MS" pitchFamily="66" charset="0"/>
              </a:rPr>
              <a:t>Draw any </a:t>
            </a:r>
            <a:r>
              <a:rPr lang="en-GB" b="1">
                <a:solidFill>
                  <a:srgbClr val="00B052"/>
                </a:solidFill>
                <a:latin typeface="Comic Sans MS" pitchFamily="66" charset="0"/>
              </a:rPr>
              <a:t>diagram</a:t>
            </a:r>
            <a:r>
              <a:rPr lang="en-GB" b="1">
                <a:latin typeface="Comic Sans MS" pitchFamily="66" charset="0"/>
              </a:rPr>
              <a:t>(</a:t>
            </a:r>
            <a:r>
              <a:rPr lang="en-GB" b="1">
                <a:solidFill>
                  <a:srgbClr val="00B052"/>
                </a:solidFill>
                <a:latin typeface="Comic Sans MS" pitchFamily="66" charset="0"/>
              </a:rPr>
              <a:t>s</a:t>
            </a:r>
            <a:r>
              <a:rPr lang="en-GB" b="1">
                <a:latin typeface="Comic Sans MS" pitchFamily="66" charset="0"/>
              </a:rPr>
              <a:t>) you need.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5" grpId="0" animBg="1"/>
      <p:bldP spid="8204" grpId="0" animBg="1"/>
      <p:bldP spid="8205" grpId="0" animBg="1"/>
      <p:bldP spid="8206" grpId="0" animBg="1"/>
      <p:bldP spid="8207" grpId="0" animBg="1"/>
      <p:bldP spid="8211" grpId="0"/>
      <p:bldP spid="8212" grpId="0" animBg="1"/>
      <p:bldP spid="8213" grpId="0"/>
      <p:bldP spid="82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81000" y="3429000"/>
            <a:ext cx="2895600" cy="2743200"/>
          </a:xfrm>
          <a:prstGeom prst="rect">
            <a:avLst/>
          </a:prstGeom>
          <a:solidFill>
            <a:srgbClr val="00B052">
              <a:alpha val="10001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 b="1">
                <a:latin typeface="Comic Sans MS" pitchFamily="66" charset="0"/>
              </a:rPr>
              <a:t>What you need</a:t>
            </a:r>
          </a:p>
          <a:p>
            <a:pPr algn="ctr">
              <a:lnSpc>
                <a:spcPct val="185000"/>
              </a:lnSpc>
              <a:buFontTx/>
              <a:buChar char="•"/>
            </a:pPr>
            <a:r>
              <a:rPr lang="en-GB" sz="2400">
                <a:latin typeface="Comic Sans MS" pitchFamily="66" charset="0"/>
              </a:rPr>
              <a:t>-------------------</a:t>
            </a:r>
          </a:p>
          <a:p>
            <a:pPr algn="ctr">
              <a:buFontTx/>
              <a:buChar char="•"/>
            </a:pPr>
            <a:r>
              <a:rPr lang="en-GB" sz="2400">
                <a:latin typeface="Comic Sans MS" pitchFamily="66" charset="0"/>
              </a:rPr>
              <a:t>-------------------</a:t>
            </a:r>
          </a:p>
          <a:p>
            <a:pPr algn="ctr">
              <a:buFontTx/>
              <a:buChar char="•"/>
            </a:pPr>
            <a:r>
              <a:rPr lang="en-GB" sz="2400">
                <a:latin typeface="Comic Sans MS" pitchFamily="66" charset="0"/>
              </a:rPr>
              <a:t>-------------------</a:t>
            </a:r>
          </a:p>
          <a:p>
            <a:pPr algn="ctr">
              <a:buFontTx/>
              <a:buChar char="•"/>
            </a:pPr>
            <a:r>
              <a:rPr lang="en-GB" sz="2400">
                <a:latin typeface="Comic Sans MS" pitchFamily="66" charset="0"/>
              </a:rPr>
              <a:t>-------------------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541713" y="3824288"/>
            <a:ext cx="54229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600" b="1">
                <a:latin typeface="Comic Sans MS" pitchFamily="66" charset="0"/>
              </a:rPr>
              <a:t>What to do, one step at a time.</a:t>
            </a:r>
          </a:p>
        </p:txBody>
      </p:sp>
      <p:grpSp>
        <p:nvGrpSpPr>
          <p:cNvPr id="9221" name="Group 5"/>
          <p:cNvGrpSpPr>
            <a:grpSpLocks/>
          </p:cNvGrpSpPr>
          <p:nvPr/>
        </p:nvGrpSpPr>
        <p:grpSpPr bwMode="auto">
          <a:xfrm>
            <a:off x="522288" y="979488"/>
            <a:ext cx="3124200" cy="2057400"/>
            <a:chOff x="192" y="816"/>
            <a:chExt cx="1968" cy="1296"/>
          </a:xfrm>
        </p:grpSpPr>
        <p:sp>
          <p:nvSpPr>
            <p:cNvPr id="9222" name="Oval 6"/>
            <p:cNvSpPr>
              <a:spLocks noChangeArrowheads="1"/>
            </p:cNvSpPr>
            <p:nvPr/>
          </p:nvSpPr>
          <p:spPr bwMode="auto">
            <a:xfrm>
              <a:off x="192" y="816"/>
              <a:ext cx="1968" cy="1296"/>
            </a:xfrm>
            <a:prstGeom prst="ellipse">
              <a:avLst/>
            </a:prstGeom>
            <a:solidFill>
              <a:srgbClr val="00B052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3200" b="1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240" y="992"/>
              <a:ext cx="1920" cy="9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15000"/>
                </a:spcBef>
              </a:pPr>
              <a:r>
                <a:rPr lang="en-GB" sz="3200" b="1">
                  <a:solidFill>
                    <a:schemeClr val="bg1"/>
                  </a:solidFill>
                  <a:latin typeface="Comic Sans MS" pitchFamily="66" charset="0"/>
                </a:rPr>
                <a:t>Title:</a:t>
              </a:r>
            </a:p>
            <a:p>
              <a:pPr algn="ctr"/>
              <a:r>
                <a:rPr lang="en-GB" sz="3200" b="1">
                  <a:solidFill>
                    <a:schemeClr val="bg1"/>
                  </a:solidFill>
                  <a:latin typeface="Comic Sans MS" pitchFamily="66" charset="0"/>
                </a:rPr>
                <a:t>what’s to be achieved</a:t>
              </a:r>
            </a:p>
          </p:txBody>
        </p:sp>
      </p:grp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5105400" y="1066800"/>
            <a:ext cx="3581400" cy="2470150"/>
            <a:chOff x="3216" y="672"/>
            <a:chExt cx="2256" cy="1556"/>
          </a:xfrm>
        </p:grpSpPr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3216" y="672"/>
              <a:ext cx="2256" cy="1556"/>
            </a:xfrm>
            <a:prstGeom prst="rect">
              <a:avLst/>
            </a:prstGeom>
            <a:solidFill>
              <a:srgbClr val="00B052">
                <a:alpha val="10001"/>
              </a:srgb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Comic Sans MS" pitchFamily="66" charset="0"/>
              </a:endParaRPr>
            </a:p>
          </p:txBody>
        </p:sp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3303" y="740"/>
              <a:ext cx="2108" cy="129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15000"/>
                </a:spcBef>
              </a:pPr>
              <a:r>
                <a:rPr lang="en-GB" sz="3200" b="1">
                  <a:latin typeface="Comic Sans MS" pitchFamily="66" charset="0"/>
                </a:rPr>
                <a:t>Maybe...</a:t>
              </a:r>
            </a:p>
            <a:p>
              <a:pPr>
                <a:spcBef>
                  <a:spcPct val="15000"/>
                </a:spcBef>
              </a:pPr>
              <a:r>
                <a:rPr lang="en-GB" sz="4800" b="1">
                  <a:latin typeface="Comic Sans MS" pitchFamily="66" charset="0"/>
                </a:rPr>
                <a:t>labelled</a:t>
              </a:r>
            </a:p>
            <a:p>
              <a:r>
                <a:rPr lang="en-GB" sz="4800" b="1">
                  <a:latin typeface="Comic Sans MS" pitchFamily="66" charset="0"/>
                </a:rPr>
                <a:t>diagram(s)</a:t>
              </a:r>
            </a:p>
          </p:txBody>
        </p:sp>
      </p:grpSp>
      <p:grpSp>
        <p:nvGrpSpPr>
          <p:cNvPr id="9227" name="Group 11"/>
          <p:cNvGrpSpPr>
            <a:grpSpLocks/>
          </p:cNvGrpSpPr>
          <p:nvPr/>
        </p:nvGrpSpPr>
        <p:grpSpPr bwMode="auto">
          <a:xfrm>
            <a:off x="3884613" y="4672013"/>
            <a:ext cx="1235075" cy="809625"/>
            <a:chOff x="2297" y="3097"/>
            <a:chExt cx="778" cy="510"/>
          </a:xfrm>
        </p:grpSpPr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>
              <a:off x="2815" y="3352"/>
              <a:ext cx="26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229" name="Oval 13"/>
            <p:cNvSpPr>
              <a:spLocks noChangeArrowheads="1"/>
            </p:cNvSpPr>
            <p:nvPr/>
          </p:nvSpPr>
          <p:spPr bwMode="auto">
            <a:xfrm>
              <a:off x="2297" y="3097"/>
              <a:ext cx="510" cy="51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</p:grpSp>
      <p:grpSp>
        <p:nvGrpSpPr>
          <p:cNvPr id="9230" name="Group 14"/>
          <p:cNvGrpSpPr>
            <a:grpSpLocks/>
          </p:cNvGrpSpPr>
          <p:nvPr/>
        </p:nvGrpSpPr>
        <p:grpSpPr bwMode="auto">
          <a:xfrm>
            <a:off x="5119688" y="4672013"/>
            <a:ext cx="1235075" cy="809625"/>
            <a:chOff x="2297" y="3097"/>
            <a:chExt cx="778" cy="510"/>
          </a:xfrm>
        </p:grpSpPr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>
              <a:off x="2815" y="3352"/>
              <a:ext cx="26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232" name="Oval 16"/>
            <p:cNvSpPr>
              <a:spLocks noChangeArrowheads="1"/>
            </p:cNvSpPr>
            <p:nvPr/>
          </p:nvSpPr>
          <p:spPr bwMode="auto">
            <a:xfrm>
              <a:off x="2297" y="3097"/>
              <a:ext cx="510" cy="51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</p:grpSp>
      <p:grpSp>
        <p:nvGrpSpPr>
          <p:cNvPr id="9233" name="Group 17"/>
          <p:cNvGrpSpPr>
            <a:grpSpLocks/>
          </p:cNvGrpSpPr>
          <p:nvPr/>
        </p:nvGrpSpPr>
        <p:grpSpPr bwMode="auto">
          <a:xfrm>
            <a:off x="6356350" y="4672013"/>
            <a:ext cx="1235075" cy="809625"/>
            <a:chOff x="2297" y="3097"/>
            <a:chExt cx="778" cy="510"/>
          </a:xfrm>
        </p:grpSpPr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>
              <a:off x="2815" y="3352"/>
              <a:ext cx="26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235" name="Oval 19"/>
            <p:cNvSpPr>
              <a:spLocks noChangeArrowheads="1"/>
            </p:cNvSpPr>
            <p:nvPr/>
          </p:nvSpPr>
          <p:spPr bwMode="auto">
            <a:xfrm>
              <a:off x="2297" y="3097"/>
              <a:ext cx="510" cy="51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</p:grpSp>
      <p:sp>
        <p:nvSpPr>
          <p:cNvPr id="9236" name="Oval 20"/>
          <p:cNvSpPr>
            <a:spLocks noChangeArrowheads="1"/>
          </p:cNvSpPr>
          <p:nvPr/>
        </p:nvSpPr>
        <p:spPr bwMode="auto">
          <a:xfrm>
            <a:off x="7593013" y="4672013"/>
            <a:ext cx="809625" cy="8096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pSp>
        <p:nvGrpSpPr>
          <p:cNvPr id="9237" name="Group 21"/>
          <p:cNvGrpSpPr>
            <a:grpSpLocks/>
          </p:cNvGrpSpPr>
          <p:nvPr/>
        </p:nvGrpSpPr>
        <p:grpSpPr bwMode="auto">
          <a:xfrm>
            <a:off x="4572000" y="5913438"/>
            <a:ext cx="4572000" cy="944562"/>
            <a:chOff x="2880" y="3725"/>
            <a:chExt cx="2880" cy="595"/>
          </a:xfrm>
        </p:grpSpPr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2880" y="3725"/>
              <a:ext cx="2880" cy="595"/>
            </a:xfrm>
            <a:prstGeom prst="rect">
              <a:avLst/>
            </a:prstGeom>
            <a:solidFill>
              <a:schemeClr val="tx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9239" name="Text Box 23"/>
            <p:cNvSpPr txBox="1">
              <a:spLocks noChangeArrowheads="1"/>
            </p:cNvSpPr>
            <p:nvPr/>
          </p:nvSpPr>
          <p:spPr bwMode="auto">
            <a:xfrm>
              <a:off x="2957" y="3795"/>
              <a:ext cx="2763" cy="46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GB" sz="1600">
                  <a:solidFill>
                    <a:schemeClr val="bg1"/>
                  </a:solidFill>
                  <a:latin typeface="Gill Sans MT" pitchFamily="34" charset="0"/>
                </a:rPr>
                <a:t>When you have made your flow-chart skeleton, </a:t>
              </a:r>
            </a:p>
            <a:p>
              <a:r>
                <a:rPr lang="en-GB" sz="1600">
                  <a:solidFill>
                    <a:schemeClr val="bg1"/>
                  </a:solidFill>
                  <a:latin typeface="Gill Sans MT" pitchFamily="34" charset="0"/>
                </a:rPr>
                <a:t>each section of the flow-chart will be one paragraph or section of writing.</a:t>
              </a:r>
            </a:p>
          </p:txBody>
        </p:sp>
      </p:grpSp>
      <p:sp>
        <p:nvSpPr>
          <p:cNvPr id="9240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/>
              <a:t>Organising instruction text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4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4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8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0" grpId="0"/>
      <p:bldP spid="9236" grpId="0" animBg="1"/>
      <p:bldP spid="92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9" name="Group 29"/>
          <p:cNvGrpSpPr>
            <a:grpSpLocks/>
          </p:cNvGrpSpPr>
          <p:nvPr/>
        </p:nvGrpSpPr>
        <p:grpSpPr bwMode="auto">
          <a:xfrm rot="189078">
            <a:off x="2411413" y="1125538"/>
            <a:ext cx="6432550" cy="5256212"/>
            <a:chOff x="1504" y="618"/>
            <a:chExt cx="4052" cy="3311"/>
          </a:xfrm>
        </p:grpSpPr>
        <p:sp>
          <p:nvSpPr>
            <p:cNvPr id="10265" name="AutoShape 25"/>
            <p:cNvSpPr>
              <a:spLocks noChangeArrowheads="1"/>
            </p:cNvSpPr>
            <p:nvPr/>
          </p:nvSpPr>
          <p:spPr bwMode="auto">
            <a:xfrm>
              <a:off x="3061" y="618"/>
              <a:ext cx="2495" cy="331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66" name="Freeform 26"/>
            <p:cNvSpPr>
              <a:spLocks/>
            </p:cNvSpPr>
            <p:nvPr/>
          </p:nvSpPr>
          <p:spPr bwMode="auto">
            <a:xfrm>
              <a:off x="1504" y="1298"/>
              <a:ext cx="1573" cy="771"/>
            </a:xfrm>
            <a:custGeom>
              <a:avLst/>
              <a:gdLst/>
              <a:ahLst/>
              <a:cxnLst>
                <a:cxn ang="0">
                  <a:pos x="1557" y="771"/>
                </a:cxn>
                <a:cxn ang="0">
                  <a:pos x="696" y="363"/>
                </a:cxn>
                <a:cxn ang="0">
                  <a:pos x="106" y="272"/>
                </a:cxn>
                <a:cxn ang="0">
                  <a:pos x="1331" y="227"/>
                </a:cxn>
                <a:cxn ang="0">
                  <a:pos x="1557" y="0"/>
                </a:cxn>
              </a:cxnLst>
              <a:rect l="0" t="0" r="r" b="b"/>
              <a:pathLst>
                <a:path w="1573" h="771">
                  <a:moveTo>
                    <a:pt x="1557" y="771"/>
                  </a:moveTo>
                  <a:cubicBezTo>
                    <a:pt x="1247" y="608"/>
                    <a:pt x="938" y="446"/>
                    <a:pt x="696" y="363"/>
                  </a:cubicBezTo>
                  <a:cubicBezTo>
                    <a:pt x="454" y="280"/>
                    <a:pt x="0" y="295"/>
                    <a:pt x="106" y="272"/>
                  </a:cubicBezTo>
                  <a:cubicBezTo>
                    <a:pt x="212" y="249"/>
                    <a:pt x="1089" y="272"/>
                    <a:pt x="1331" y="227"/>
                  </a:cubicBezTo>
                  <a:cubicBezTo>
                    <a:pt x="1573" y="182"/>
                    <a:pt x="1565" y="91"/>
                    <a:pt x="1557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0268" name="Freeform 28"/>
            <p:cNvSpPr>
              <a:spLocks/>
            </p:cNvSpPr>
            <p:nvPr/>
          </p:nvSpPr>
          <p:spPr bwMode="auto">
            <a:xfrm>
              <a:off x="3023" y="1362"/>
              <a:ext cx="84" cy="708"/>
            </a:xfrm>
            <a:custGeom>
              <a:avLst/>
              <a:gdLst/>
              <a:ahLst/>
              <a:cxnLst>
                <a:cxn ang="0">
                  <a:pos x="84" y="705"/>
                </a:cxn>
                <a:cxn ang="0">
                  <a:pos x="42" y="693"/>
                </a:cxn>
                <a:cxn ang="0">
                  <a:pos x="3" y="673"/>
                </a:cxn>
                <a:cxn ang="0">
                  <a:pos x="0" y="99"/>
                </a:cxn>
                <a:cxn ang="0">
                  <a:pos x="36" y="63"/>
                </a:cxn>
                <a:cxn ang="0">
                  <a:pos x="49" y="24"/>
                </a:cxn>
                <a:cxn ang="0">
                  <a:pos x="75" y="0"/>
                </a:cxn>
                <a:cxn ang="0">
                  <a:pos x="84" y="705"/>
                </a:cxn>
              </a:cxnLst>
              <a:rect l="0" t="0" r="r" b="b"/>
              <a:pathLst>
                <a:path w="84" h="705">
                  <a:moveTo>
                    <a:pt x="84" y="705"/>
                  </a:moveTo>
                  <a:lnTo>
                    <a:pt x="42" y="693"/>
                  </a:lnTo>
                  <a:lnTo>
                    <a:pt x="3" y="673"/>
                  </a:lnTo>
                  <a:lnTo>
                    <a:pt x="0" y="99"/>
                  </a:lnTo>
                  <a:lnTo>
                    <a:pt x="36" y="63"/>
                  </a:lnTo>
                  <a:lnTo>
                    <a:pt x="49" y="24"/>
                  </a:lnTo>
                  <a:lnTo>
                    <a:pt x="75" y="0"/>
                  </a:lnTo>
                  <a:lnTo>
                    <a:pt x="84" y="70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  <a:ln/>
        </p:spPr>
        <p:txBody>
          <a:bodyPr/>
          <a:lstStyle/>
          <a:p>
            <a:r>
              <a:rPr lang="en-GB" sz="4400"/>
              <a:t>Instruction language features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50838" y="1052513"/>
            <a:ext cx="4221162" cy="730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FontTx/>
              <a:buChar char="•"/>
              <a:tabLst>
                <a:tab pos="266700" algn="l"/>
              </a:tabLst>
            </a:pPr>
            <a:r>
              <a:rPr lang="en-GB" sz="2400" b="1">
                <a:latin typeface="Comic Sans MS" pitchFamily="66" charset="0"/>
              </a:rPr>
              <a:t> </a:t>
            </a:r>
            <a:r>
              <a:rPr lang="en-GB" sz="2400" b="1">
                <a:solidFill>
                  <a:srgbClr val="00B052"/>
                </a:solidFill>
                <a:latin typeface="Comic Sans MS" pitchFamily="66" charset="0"/>
              </a:rPr>
              <a:t>clear, concise</a:t>
            </a:r>
            <a:r>
              <a:rPr lang="en-GB" sz="2400" b="1">
                <a:latin typeface="Comic Sans MS" pitchFamily="66" charset="0"/>
              </a:rPr>
              <a:t> vocabulary 	and sentence structures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600700" y="1368425"/>
            <a:ext cx="27463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180975" algn="l"/>
              </a:tabLst>
            </a:pPr>
            <a:r>
              <a:rPr lang="en-GB" sz="2600" b="1">
                <a:solidFill>
                  <a:srgbClr val="00B052"/>
                </a:solidFill>
                <a:latin typeface="Comic Sans MS" pitchFamily="66" charset="0"/>
              </a:rPr>
              <a:t>Mix</a:t>
            </a:r>
            <a:r>
              <a:rPr lang="en-GB" sz="2600" b="1">
                <a:latin typeface="Comic Sans MS" pitchFamily="66" charset="0"/>
              </a:rPr>
              <a:t> the flour...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 rot="-540399">
            <a:off x="4956175" y="2133600"/>
            <a:ext cx="37766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180975" algn="l"/>
              </a:tabLst>
            </a:pPr>
            <a:r>
              <a:rPr lang="en-GB" sz="2600" b="1">
                <a:solidFill>
                  <a:srgbClr val="00B052"/>
                </a:solidFill>
                <a:latin typeface="Comic Sans MS" pitchFamily="66" charset="0"/>
              </a:rPr>
              <a:t>Cut</a:t>
            </a:r>
            <a:r>
              <a:rPr lang="en-GB" sz="2600" b="1">
                <a:latin typeface="Comic Sans MS" pitchFamily="66" charset="0"/>
              </a:rPr>
              <a:t> along the line...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 rot="292259">
            <a:off x="5459413" y="2997200"/>
            <a:ext cx="3262312" cy="7937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180975" algn="l"/>
              </a:tabLst>
            </a:pPr>
            <a:r>
              <a:rPr lang="en-GB" sz="2600" b="1">
                <a:solidFill>
                  <a:srgbClr val="00B052"/>
                </a:solidFill>
                <a:latin typeface="Comic Sans MS" pitchFamily="66" charset="0"/>
              </a:rPr>
              <a:t>Press</a:t>
            </a:r>
            <a:r>
              <a:rPr lang="en-GB" sz="2600" b="1">
                <a:latin typeface="Comic Sans MS" pitchFamily="66" charset="0"/>
              </a:rPr>
              <a:t> the space bar...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 rot="-348571">
            <a:off x="5243513" y="4005263"/>
            <a:ext cx="3078162" cy="7937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180975" algn="l"/>
              </a:tabLst>
            </a:pPr>
            <a:r>
              <a:rPr lang="en-GB" sz="2600" b="1">
                <a:solidFill>
                  <a:srgbClr val="00B052"/>
                </a:solidFill>
                <a:latin typeface="Comic Sans MS" pitchFamily="66" charset="0"/>
              </a:rPr>
              <a:t>Feed</a:t>
            </a:r>
            <a:r>
              <a:rPr lang="en-GB" sz="2600" b="1">
                <a:latin typeface="Comic Sans MS" pitchFamily="66" charset="0"/>
              </a:rPr>
              <a:t> and </a:t>
            </a:r>
            <a:r>
              <a:rPr lang="en-GB" sz="2600" b="1">
                <a:solidFill>
                  <a:srgbClr val="00B052"/>
                </a:solidFill>
                <a:latin typeface="Comic Sans MS" pitchFamily="66" charset="0"/>
              </a:rPr>
              <a:t>exercise</a:t>
            </a:r>
            <a:r>
              <a:rPr lang="en-GB" sz="2600" b="1">
                <a:latin typeface="Comic Sans MS" pitchFamily="66" charset="0"/>
              </a:rPr>
              <a:t> your dog...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350838" y="2003425"/>
            <a:ext cx="4221162" cy="730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FontTx/>
              <a:buChar char="•"/>
              <a:tabLst>
                <a:tab pos="238125" algn="l"/>
              </a:tabLst>
            </a:pPr>
            <a:r>
              <a:rPr lang="en-GB" sz="2400" b="1">
                <a:latin typeface="Comic Sans MS" pitchFamily="66" charset="0"/>
              </a:rPr>
              <a:t> present tense </a:t>
            </a:r>
            <a:r>
              <a:rPr lang="en-GB" sz="2400" b="1">
                <a:solidFill>
                  <a:srgbClr val="00B052"/>
                </a:solidFill>
                <a:latin typeface="Comic Sans MS" pitchFamily="66" charset="0"/>
              </a:rPr>
              <a:t>imperative</a:t>
            </a:r>
            <a:r>
              <a:rPr lang="en-GB" sz="2400" b="1">
                <a:latin typeface="Comic Sans MS" pitchFamily="66" charset="0"/>
              </a:rPr>
              <a:t> 	verbs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350838" y="2955925"/>
            <a:ext cx="4221162" cy="1095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FontTx/>
              <a:buChar char="•"/>
              <a:tabLst>
                <a:tab pos="266700" algn="l"/>
              </a:tabLst>
            </a:pPr>
            <a:r>
              <a:rPr lang="en-GB" sz="2400" b="1">
                <a:latin typeface="Comic Sans MS" pitchFamily="66" charset="0"/>
              </a:rPr>
              <a:t> clear statements of 	</a:t>
            </a:r>
            <a:r>
              <a:rPr lang="en-GB" sz="2400" b="1">
                <a:solidFill>
                  <a:srgbClr val="00B052"/>
                </a:solidFill>
                <a:latin typeface="Comic Sans MS" pitchFamily="66" charset="0"/>
              </a:rPr>
              <a:t>quantities</a:t>
            </a:r>
            <a:r>
              <a:rPr lang="en-GB" sz="2400" b="1">
                <a:latin typeface="Comic Sans MS" pitchFamily="66" charset="0"/>
              </a:rPr>
              <a:t>, </a:t>
            </a:r>
            <a:r>
              <a:rPr lang="en-GB" sz="2400" b="1">
                <a:solidFill>
                  <a:srgbClr val="00B052"/>
                </a:solidFill>
                <a:latin typeface="Comic Sans MS" pitchFamily="66" charset="0"/>
              </a:rPr>
              <a:t>measurements</a:t>
            </a:r>
            <a:r>
              <a:rPr lang="en-GB" sz="2400" b="1">
                <a:latin typeface="Comic Sans MS" pitchFamily="66" charset="0"/>
              </a:rPr>
              <a:t> 	and other relevant </a:t>
            </a:r>
            <a:r>
              <a:rPr lang="en-GB" sz="2400" b="1">
                <a:solidFill>
                  <a:srgbClr val="00B052"/>
                </a:solidFill>
                <a:latin typeface="Comic Sans MS" pitchFamily="66" charset="0"/>
              </a:rPr>
              <a:t>details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350838" y="4271963"/>
            <a:ext cx="4221162" cy="1095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FontTx/>
              <a:buChar char="•"/>
              <a:tabLst>
                <a:tab pos="244475" algn="l"/>
              </a:tabLst>
            </a:pPr>
            <a:r>
              <a:rPr lang="en-GB" sz="2400" b="1">
                <a:latin typeface="Comic Sans MS" pitchFamily="66" charset="0"/>
              </a:rPr>
              <a:t> descriptive language used 	for </a:t>
            </a:r>
            <a:r>
              <a:rPr lang="en-GB" sz="2400" b="1">
                <a:solidFill>
                  <a:srgbClr val="00B052"/>
                </a:solidFill>
                <a:latin typeface="Comic Sans MS" pitchFamily="66" charset="0"/>
              </a:rPr>
              <a:t>clarity</a:t>
            </a:r>
            <a:r>
              <a:rPr lang="en-GB" sz="2400" b="1">
                <a:latin typeface="Comic Sans MS" pitchFamily="66" charset="0"/>
              </a:rPr>
              <a:t> rather than 	vividness or effect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50838" y="5589588"/>
            <a:ext cx="4221162" cy="1095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FontTx/>
              <a:buChar char="•"/>
              <a:tabLst>
                <a:tab pos="238125" algn="l"/>
              </a:tabLst>
            </a:pPr>
            <a:r>
              <a:rPr lang="en-GB" sz="2400" b="1">
                <a:latin typeface="Comic Sans MS" pitchFamily="66" charset="0"/>
              </a:rPr>
              <a:t> </a:t>
            </a:r>
            <a:r>
              <a:rPr lang="en-GB" sz="2400" b="1">
                <a:solidFill>
                  <a:srgbClr val="00B052"/>
                </a:solidFill>
                <a:latin typeface="Comic Sans MS" pitchFamily="66" charset="0"/>
              </a:rPr>
              <a:t>numbers </a:t>
            </a:r>
            <a:r>
              <a:rPr lang="en-GB" sz="2400" b="1">
                <a:latin typeface="Comic Sans MS" pitchFamily="66" charset="0"/>
              </a:rPr>
              <a:t>and/or</a:t>
            </a:r>
            <a:r>
              <a:rPr lang="en-GB" sz="2400" b="1">
                <a:solidFill>
                  <a:srgbClr val="00B052"/>
                </a:solidFill>
                <a:latin typeface="Comic Sans MS" pitchFamily="66" charset="0"/>
              </a:rPr>
              <a:t> time 	connectives</a:t>
            </a:r>
            <a:r>
              <a:rPr lang="en-GB" sz="2400" b="1">
                <a:latin typeface="Comic Sans MS" pitchFamily="66" charset="0"/>
              </a:rPr>
              <a:t> to show 	stages in a process.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 rot="375793">
            <a:off x="5316538" y="5229225"/>
            <a:ext cx="3078162" cy="7937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180975" algn="l"/>
              </a:tabLst>
            </a:pPr>
            <a:r>
              <a:rPr lang="en-GB" sz="2600" b="1">
                <a:latin typeface="Comic Sans MS" pitchFamily="66" charset="0"/>
              </a:rPr>
              <a:t>Always </a:t>
            </a:r>
            <a:r>
              <a:rPr lang="en-GB" sz="2600" b="1">
                <a:solidFill>
                  <a:srgbClr val="00B052"/>
                </a:solidFill>
                <a:latin typeface="Comic Sans MS" pitchFamily="66" charset="0"/>
              </a:rPr>
              <a:t>use</a:t>
            </a:r>
            <a:r>
              <a:rPr lang="en-GB" sz="2600" b="1">
                <a:latin typeface="Comic Sans MS" pitchFamily="66" charset="0"/>
              </a:rPr>
              <a:t> the correct equipment.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/>
      <p:bldP spid="10245" grpId="0"/>
      <p:bldP spid="10246" grpId="0"/>
      <p:bldP spid="10247" grpId="0"/>
      <p:bldP spid="10248" grpId="0"/>
      <p:bldP spid="10260" grpId="0"/>
      <p:bldP spid="10261" grpId="0"/>
      <p:bldP spid="10262" grpId="0"/>
      <p:bldP spid="10263" grpId="0"/>
      <p:bldP spid="102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93" name="Picture 29" descr="bu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2850" y="908050"/>
            <a:ext cx="5391150" cy="5616575"/>
          </a:xfrm>
          <a:prstGeom prst="rect">
            <a:avLst/>
          </a:prstGeom>
          <a:noFill/>
        </p:spPr>
      </p:pic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23850" y="1341438"/>
            <a:ext cx="4103688" cy="13731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77800" algn="l"/>
              </a:tabLst>
            </a:pPr>
            <a:r>
              <a:rPr lang="en-GB" sz="2800" b="1">
                <a:latin typeface="Comic Sans MS" pitchFamily="66" charset="0"/>
              </a:rPr>
              <a:t>When more than one person involved, e.g. a game</a:t>
            </a:r>
            <a:endParaRPr lang="en-GB" sz="2800" b="1">
              <a:solidFill>
                <a:srgbClr val="00B052"/>
              </a:solidFill>
              <a:latin typeface="Comic Sans MS" pitchFamily="66" charset="0"/>
            </a:endParaRPr>
          </a:p>
        </p:txBody>
      </p:sp>
      <p:sp>
        <p:nvSpPr>
          <p:cNvPr id="11281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/>
              <a:t>Third person instructions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395288" y="2938463"/>
            <a:ext cx="4176712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360363" algn="l"/>
              </a:tabLst>
            </a:pPr>
            <a:r>
              <a:rPr lang="en-GB" sz="2400" b="1">
                <a:latin typeface="Comic Sans MS" pitchFamily="66" charset="0"/>
              </a:rPr>
              <a:t>*	</a:t>
            </a:r>
            <a:r>
              <a:rPr lang="en-GB" sz="3200" b="1">
                <a:solidFill>
                  <a:srgbClr val="00B052"/>
                </a:solidFill>
                <a:latin typeface="Comic Sans MS" pitchFamily="66" charset="0"/>
              </a:rPr>
              <a:t>third person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395288" y="3730625"/>
            <a:ext cx="4176712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360363" algn="l"/>
              </a:tabLst>
            </a:pPr>
            <a:r>
              <a:rPr lang="en-GB" sz="2400" b="1">
                <a:latin typeface="Comic Sans MS" pitchFamily="66" charset="0"/>
              </a:rPr>
              <a:t>*	</a:t>
            </a:r>
            <a:r>
              <a:rPr lang="en-GB" sz="3200" b="1">
                <a:solidFill>
                  <a:srgbClr val="00B052"/>
                </a:solidFill>
                <a:latin typeface="Comic Sans MS" pitchFamily="66" charset="0"/>
              </a:rPr>
              <a:t>present tense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395288" y="4594225"/>
            <a:ext cx="4176712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360363" algn="l"/>
              </a:tabLst>
            </a:pPr>
            <a:r>
              <a:rPr lang="en-GB" sz="2400" b="1">
                <a:latin typeface="Comic Sans MS" pitchFamily="66" charset="0"/>
              </a:rPr>
              <a:t>*	</a:t>
            </a:r>
            <a:r>
              <a:rPr lang="en-GB" sz="3200" b="1">
                <a:solidFill>
                  <a:srgbClr val="00B052"/>
                </a:solidFill>
                <a:latin typeface="Comic Sans MS" pitchFamily="66" charset="0"/>
              </a:rPr>
              <a:t>provide names or 	labels</a:t>
            </a:r>
            <a:r>
              <a:rPr lang="en-GB" sz="3200" b="1">
                <a:latin typeface="Comic Sans MS" pitchFamily="66" charset="0"/>
              </a:rPr>
              <a:t>.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 rot="384445">
            <a:off x="5435600" y="1700213"/>
            <a:ext cx="3240088" cy="7937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180975" algn="l"/>
              </a:tabLst>
            </a:pPr>
            <a:r>
              <a:rPr lang="en-GB" sz="2600" b="1">
                <a:solidFill>
                  <a:srgbClr val="00B052"/>
                </a:solidFill>
                <a:latin typeface="Comic Sans MS" pitchFamily="66" charset="0"/>
              </a:rPr>
              <a:t>Player A</a:t>
            </a:r>
            <a:r>
              <a:rPr lang="en-GB" sz="2600" b="1">
                <a:latin typeface="Comic Sans MS" pitchFamily="66" charset="0"/>
              </a:rPr>
              <a:t> takes a card...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5580063" y="2781300"/>
            <a:ext cx="3240087" cy="7937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180975" algn="l"/>
              </a:tabLst>
            </a:pPr>
            <a:r>
              <a:rPr lang="en-GB" sz="2600" b="1">
                <a:solidFill>
                  <a:srgbClr val="00B052"/>
                </a:solidFill>
                <a:latin typeface="Comic Sans MS" pitchFamily="66" charset="0"/>
              </a:rPr>
              <a:t>Team 1</a:t>
            </a:r>
            <a:r>
              <a:rPr lang="en-GB" sz="2600" b="1">
                <a:latin typeface="Comic Sans MS" pitchFamily="66" charset="0"/>
              </a:rPr>
              <a:t> tries to score points...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 rot="387519">
            <a:off x="5148263" y="3933825"/>
            <a:ext cx="3240087" cy="7937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180975" algn="l"/>
              </a:tabLst>
            </a:pPr>
            <a:r>
              <a:rPr lang="en-GB" sz="2600" b="1">
                <a:solidFill>
                  <a:srgbClr val="00B052"/>
                </a:solidFill>
                <a:latin typeface="Comic Sans MS" pitchFamily="66" charset="0"/>
              </a:rPr>
              <a:t>Team 2</a:t>
            </a:r>
            <a:r>
              <a:rPr lang="en-GB" sz="2600" b="1">
                <a:latin typeface="Comic Sans MS" pitchFamily="66" charset="0"/>
              </a:rPr>
              <a:t> tries to stop them...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5364163" y="5013325"/>
            <a:ext cx="3240087" cy="7937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180975" algn="l"/>
              </a:tabLst>
            </a:pPr>
            <a:r>
              <a:rPr lang="en-GB" sz="2600" b="1">
                <a:solidFill>
                  <a:srgbClr val="00B052"/>
                </a:solidFill>
                <a:latin typeface="Comic Sans MS" pitchFamily="66" charset="0"/>
              </a:rPr>
              <a:t>The batting side...</a:t>
            </a:r>
          </a:p>
          <a:p>
            <a:pPr>
              <a:tabLst>
                <a:tab pos="180975" algn="l"/>
              </a:tabLst>
            </a:pPr>
            <a:r>
              <a:rPr lang="en-GB" sz="2600" b="1">
                <a:solidFill>
                  <a:srgbClr val="00B052"/>
                </a:solidFill>
                <a:latin typeface="Comic Sans MS" pitchFamily="66" charset="0"/>
              </a:rPr>
              <a:t>The fielding side...</a:t>
            </a:r>
            <a:endParaRPr lang="en-GB" sz="2600" b="1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  <p:bldP spid="11281" grpId="0"/>
      <p:bldP spid="11282" grpId="0"/>
      <p:bldP spid="11284" grpId="0"/>
      <p:bldP spid="11285" grpId="0"/>
      <p:bldP spid="11294" grpId="0"/>
      <p:bldP spid="11295" grpId="0"/>
      <p:bldP spid="11296" grpId="0"/>
      <p:bldP spid="11297" grpId="0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</TotalTime>
  <Words>570</Words>
  <Application>Microsoft Office PowerPoint</Application>
  <PresentationFormat>On-screen Show (4:3)</PresentationFormat>
  <Paragraphs>145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Comic Sans MS</vt:lpstr>
      <vt:lpstr>Times New Roman</vt:lpstr>
      <vt:lpstr>Wingdings</vt:lpstr>
      <vt:lpstr>Gill Sans MT</vt:lpstr>
      <vt:lpstr>Custom Design</vt:lpstr>
      <vt:lpstr>Slide 1</vt:lpstr>
      <vt:lpstr>Instruction text</vt:lpstr>
      <vt:lpstr>Slide 3</vt:lpstr>
      <vt:lpstr>Instruction text</vt:lpstr>
      <vt:lpstr>Instruction writing</vt:lpstr>
      <vt:lpstr>How to plan instruction writing</vt:lpstr>
      <vt:lpstr>Organising instruction text</vt:lpstr>
      <vt:lpstr>Instruction language features</vt:lpstr>
      <vt:lpstr>Third person instructions</vt:lpstr>
      <vt:lpstr>Alternative ‘skeleton’  note-taking frameworks</vt:lpstr>
      <vt:lpstr>Slide 11</vt:lpstr>
      <vt:lpstr>Slide 12</vt:lpstr>
      <vt:lpstr>Slide 13</vt:lpstr>
      <vt:lpstr>Slide 14</vt:lpstr>
    </vt:vector>
  </TitlesOfParts>
  <Manager>Pete Ellse</Manager>
  <Company>TTS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advanced instruction book</dc:title>
  <dc:subject>Skeleton Grammar Book</dc:subject>
  <dc:creator>Sue Palmer and Georgina Pensri</dc:creator>
  <cp:keywords>TTS Group Ltd</cp:keywords>
  <cp:lastModifiedBy>Grace</cp:lastModifiedBy>
  <cp:revision>27</cp:revision>
  <dcterms:created xsi:type="dcterms:W3CDTF">2006-05-13T06:47:47Z</dcterms:created>
  <dcterms:modified xsi:type="dcterms:W3CDTF">2013-06-30T16:36:18Z</dcterms:modified>
  <cp:category>Grammar Books</cp:category>
</cp:coreProperties>
</file>